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  <p:sldMasterId id="2147483869" r:id="rId2"/>
  </p:sldMasterIdLst>
  <p:notesMasterIdLst>
    <p:notesMasterId r:id="rId31"/>
  </p:notesMasterIdLst>
  <p:handoutMasterIdLst>
    <p:handoutMasterId r:id="rId32"/>
  </p:handoutMasterIdLst>
  <p:sldIdLst>
    <p:sldId id="445" r:id="rId3"/>
    <p:sldId id="453" r:id="rId4"/>
    <p:sldId id="454" r:id="rId5"/>
    <p:sldId id="478" r:id="rId6"/>
    <p:sldId id="452" r:id="rId7"/>
    <p:sldId id="455" r:id="rId8"/>
    <p:sldId id="399" r:id="rId9"/>
    <p:sldId id="458" r:id="rId10"/>
    <p:sldId id="383" r:id="rId11"/>
    <p:sldId id="382" r:id="rId12"/>
    <p:sldId id="482" r:id="rId13"/>
    <p:sldId id="483" r:id="rId14"/>
    <p:sldId id="400" r:id="rId15"/>
    <p:sldId id="484" r:id="rId16"/>
    <p:sldId id="464" r:id="rId17"/>
    <p:sldId id="463" r:id="rId18"/>
    <p:sldId id="461" r:id="rId19"/>
    <p:sldId id="462" r:id="rId20"/>
    <p:sldId id="459" r:id="rId21"/>
    <p:sldId id="465" r:id="rId22"/>
    <p:sldId id="466" r:id="rId23"/>
    <p:sldId id="467" r:id="rId24"/>
    <p:sldId id="471" r:id="rId25"/>
    <p:sldId id="475" r:id="rId26"/>
    <p:sldId id="477" r:id="rId27"/>
    <p:sldId id="485" r:id="rId28"/>
    <p:sldId id="481" r:id="rId29"/>
    <p:sldId id="316" r:id="rId30"/>
  </p:sldIdLst>
  <p:sldSz cx="10058400" cy="77724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Garamond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4512">
          <p15:clr>
            <a:srgbClr val="A4A3A4"/>
          </p15:clr>
        </p15:guide>
        <p15:guide id="5" orient="horz" pos="672">
          <p15:clr>
            <a:srgbClr val="A4A3A4"/>
          </p15:clr>
        </p15:guide>
        <p15:guide id="6" orient="horz" pos="1152">
          <p15:clr>
            <a:srgbClr val="A4A3A4"/>
          </p15:clr>
        </p15:guide>
        <p15:guide id="7" pos="192">
          <p15:clr>
            <a:srgbClr val="A4A3A4"/>
          </p15:clr>
        </p15:guide>
        <p15:guide id="8">
          <p15:clr>
            <a:srgbClr val="A4A3A4"/>
          </p15:clr>
        </p15:guide>
        <p15:guide id="9" pos="1853">
          <p15:clr>
            <a:srgbClr val="A4A3A4"/>
          </p15:clr>
        </p15:guide>
        <p15:guide id="10" pos="3168">
          <p15:clr>
            <a:srgbClr val="A4A3A4"/>
          </p15:clr>
        </p15:guide>
        <p15:guide id="11" pos="5472">
          <p15:clr>
            <a:srgbClr val="A4A3A4"/>
          </p15:clr>
        </p15:guide>
        <p15:guide id="12" pos="6335">
          <p15:clr>
            <a:srgbClr val="A4A3A4"/>
          </p15:clr>
        </p15:guide>
        <p15:guide id="13" pos="6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mbardi, Ken" initials="LK" lastIdx="0" clrIdx="0">
    <p:extLst>
      <p:ext uri="{19B8F6BF-5375-455C-9EA6-DF929625EA0E}">
        <p15:presenceInfo xmlns:p15="http://schemas.microsoft.com/office/powerpoint/2012/main" userId="S-1-5-21-2095072923-1349868906-367356602-995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46712B"/>
    <a:srgbClr val="3C4652"/>
    <a:srgbClr val="4C5A51"/>
    <a:srgbClr val="E9A800"/>
    <a:srgbClr val="005483"/>
    <a:srgbClr val="007D91"/>
    <a:srgbClr val="595959"/>
    <a:srgbClr val="8B9A92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8699" autoAdjust="0"/>
  </p:normalViewPr>
  <p:slideViewPr>
    <p:cSldViewPr>
      <p:cViewPr varScale="1">
        <p:scale>
          <a:sx n="101" d="100"/>
          <a:sy n="101" d="100"/>
        </p:scale>
        <p:origin x="2130" y="108"/>
      </p:cViewPr>
      <p:guideLst>
        <p:guide orient="horz" pos="2448"/>
        <p:guide orient="horz" pos="432"/>
        <p:guide orient="horz" pos="960"/>
        <p:guide orient="horz" pos="4512"/>
        <p:guide orient="horz" pos="672"/>
        <p:guide orient="horz" pos="1152"/>
        <p:guide pos="192"/>
        <p:guide/>
        <p:guide pos="1853"/>
        <p:guide pos="3168"/>
        <p:guide pos="5472"/>
        <p:guide pos="6335"/>
        <p:guide pos="6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696" y="-96"/>
      </p:cViewPr>
      <p:guideLst>
        <p:guide orient="horz" pos="2872"/>
        <p:guide pos="2140"/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FEE-486B-AF9A-09381D5B852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FEE-486B-AF9A-09381D5B852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FEE-486B-AF9A-09381D5B852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FEE-486B-AF9A-09381D5B852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FEE-486B-AF9A-09381D5B852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FEE-486B-AF9A-09381D5B852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FEE-486B-AF9A-09381D5B852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0FEE-486B-AF9A-09381D5B852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0FEE-486B-AF9A-09381D5B852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0FEE-486B-AF9A-09381D5B8529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0FEE-486B-AF9A-09381D5B85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FCHP DC</c:v>
                </c:pt>
                <c:pt idx="1">
                  <c:v>FCHP SC </c:v>
                </c:pt>
                <c:pt idx="2">
                  <c:v>HNE</c:v>
                </c:pt>
                <c:pt idx="3">
                  <c:v>Allways</c:v>
                </c:pt>
                <c:pt idx="4">
                  <c:v>THP SP</c:v>
                </c:pt>
                <c:pt idx="5">
                  <c:v>HPHC PC</c:v>
                </c:pt>
                <c:pt idx="6">
                  <c:v>THP NAV</c:v>
                </c:pt>
                <c:pt idx="7">
                  <c:v>HPHC IN</c:v>
                </c:pt>
                <c:pt idx="8">
                  <c:v>UniCare CC </c:v>
                </c:pt>
                <c:pt idx="9">
                  <c:v>UniCare PL </c:v>
                </c:pt>
                <c:pt idx="10">
                  <c:v>UniCare BA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0.03</c:v>
                </c:pt>
                <c:pt idx="1">
                  <c:v>0.02</c:v>
                </c:pt>
                <c:pt idx="2">
                  <c:v>0.08</c:v>
                </c:pt>
                <c:pt idx="3">
                  <c:v>0.06</c:v>
                </c:pt>
                <c:pt idx="4">
                  <c:v>0.03</c:v>
                </c:pt>
                <c:pt idx="5">
                  <c:v>7.0000000000000007E-2</c:v>
                </c:pt>
                <c:pt idx="6">
                  <c:v>0.22</c:v>
                </c:pt>
                <c:pt idx="7">
                  <c:v>0.12</c:v>
                </c:pt>
                <c:pt idx="8">
                  <c:v>0.14000000000000001</c:v>
                </c:pt>
                <c:pt idx="9">
                  <c:v>0.12</c:v>
                </c:pt>
                <c:pt idx="1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FEE-486B-AF9A-09381D5B8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7943">
          <a:noFill/>
        </a:ln>
      </c:spPr>
    </c:plotArea>
    <c:legend>
      <c:legendPos val="r"/>
      <c:layout>
        <c:manualLayout>
          <c:xMode val="edge"/>
          <c:yMode val="edge"/>
          <c:x val="0.81266490613168518"/>
          <c:y val="0.19402975412826759"/>
          <c:w val="0.1776605624033607"/>
          <c:h val="0.707462660216800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8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Town of East Bridgewater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B05-4AC9-92CF-5A7735341C1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B05-4AC9-92CF-5A7735341C1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B05-4AC9-92CF-5A7735341C1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B05-4AC9-92CF-5A7735341C1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B05-4AC9-92CF-5A7735341C1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TMC</c:v>
                </c:pt>
                <c:pt idx="1">
                  <c:v>TMP</c:v>
                </c:pt>
                <c:pt idx="2">
                  <c:v>HPHC Enh</c:v>
                </c:pt>
                <c:pt idx="3">
                  <c:v>Uni OME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0.04</c:v>
                </c:pt>
                <c:pt idx="1">
                  <c:v>0.02</c:v>
                </c:pt>
                <c:pt idx="2">
                  <c:v>0.24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05-4AC9-92CF-5A7735341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7943">
          <a:noFill/>
        </a:ln>
      </c:spPr>
    </c:plotArea>
    <c:legend>
      <c:legendPos val="r"/>
      <c:layout>
        <c:manualLayout>
          <c:xMode val="edge"/>
          <c:yMode val="edge"/>
          <c:x val="0.81266490613168518"/>
          <c:y val="0.19402975412826759"/>
          <c:w val="0.1776605624033607"/>
          <c:h val="0.707462660216800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8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949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2" y="0"/>
            <a:ext cx="2972948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685237"/>
            <a:ext cx="2972949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2" y="8685237"/>
            <a:ext cx="2972948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22F04E68-DC45-4C44-8CD0-64C6B3FED5D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728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949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52" y="0"/>
            <a:ext cx="2972948" cy="45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685800"/>
            <a:ext cx="44354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0" y="4344966"/>
            <a:ext cx="5030663" cy="41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685237"/>
            <a:ext cx="2972949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52" y="8685237"/>
            <a:ext cx="2972948" cy="4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81" tIns="45039" rIns="90081" bIns="450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4D5CD420-CE54-2F43-8C9F-DC7D41AB5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9177" y="45727"/>
            <a:ext cx="9940047" cy="768094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" b="5150"/>
          <a:stretch/>
        </p:blipFill>
        <p:spPr>
          <a:xfrm>
            <a:off x="3104868" y="126123"/>
            <a:ext cx="6115332" cy="7540694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4/6/2020 3:46:47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3796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3001"/>
            <a:ext cx="4403725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93792" y="1143001"/>
            <a:ext cx="4407408" cy="57729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F7AC71-3017-464F-A439-A19B329CCD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09666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75074"/>
            <a:ext cx="9144000" cy="2450851"/>
          </a:xfrm>
          <a:prstGeom prst="rect">
            <a:avLst/>
          </a:prstGeom>
        </p:spPr>
        <p:txBody>
          <a:bodyPr numCol="2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7200" y="5638800"/>
            <a:ext cx="9144000" cy="122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55223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219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789569"/>
            <a:ext cx="4443412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2789569"/>
            <a:ext cx="4445000" cy="412634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92136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2492136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6964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57200" y="1143000"/>
            <a:ext cx="9144000" cy="1981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581400"/>
            <a:ext cx="9144000" cy="333451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291778"/>
            <a:ext cx="9144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1489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00202"/>
            <a:ext cx="4443412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1600202"/>
            <a:ext cx="4445000" cy="530656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8178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1158178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96B1B6-BE19-034F-A498-FC927343A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1105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441775"/>
            <a:ext cx="4443412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441775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1148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56200" y="41148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526940"/>
            <a:ext cx="4443412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526940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99965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99965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288425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7200" y="146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 baseline="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6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7200" y="114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4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D83E-1510-1B4D-8434-740672FF4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57200" y="3370802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5156200" y="3370802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57200" y="3043827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156200" y="3043827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457200" y="5279975"/>
            <a:ext cx="4443412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5156200" y="5279975"/>
            <a:ext cx="4445000" cy="149765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7200" y="49530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156200" y="49530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128780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S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156200" y="1435784"/>
            <a:ext cx="4445000" cy="243546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6200" y="1102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03141"/>
            <a:ext cx="4343400" cy="580504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2086-7E64-3743-816E-BEFF752AB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150893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5156200" y="4477868"/>
            <a:ext cx="4445000" cy="2438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22739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p Bottom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4594175"/>
            <a:ext cx="4443412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56200" y="4594175"/>
            <a:ext cx="4445000" cy="219440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 marL="904875" marR="0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None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923925" marR="0" lvl="3" indent="-217488" algn="l" defTabSz="1068388" rtl="0" eaLnBrk="0" fontAlgn="base" latinLnBrk="0" hangingPunct="0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chemeClr val="accent3"/>
              </a:buClr>
              <a:buSzPct val="110000"/>
              <a:buFont typeface="Arial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267200"/>
            <a:ext cx="4443412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43000"/>
            <a:ext cx="9144000" cy="3048000"/>
          </a:xfrm>
          <a:prstGeom prst="rect">
            <a:avLst/>
          </a:prstGeom>
        </p:spPr>
        <p:txBody>
          <a:bodyPr/>
          <a:lstStyle>
            <a:lvl1pPr marL="2270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1pPr>
            <a:lvl2pPr marL="4556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2pPr>
            <a:lvl3pPr marL="684213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923925" marR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 sz="1400"/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227013" marR="0" lvl="0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4F9237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First level</a:t>
            </a:r>
          </a:p>
          <a:p>
            <a:pPr marL="455613" marR="0" lvl="1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AAC3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Second level</a:t>
            </a:r>
          </a:p>
          <a:p>
            <a:pPr marL="684213" marR="0" lvl="2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0074BC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Third level</a:t>
            </a:r>
          </a:p>
          <a:p>
            <a:pPr marL="923925" marR="0" lvl="3" indent="-227013" algn="l" defTabSz="1068388" rtl="0" eaLnBrk="1" fontAlgn="base" latinLnBrk="0" hangingPunct="1">
              <a:lnSpc>
                <a:spcPct val="100000"/>
              </a:lnSpc>
              <a:spcBef>
                <a:spcPts val="883"/>
              </a:spcBef>
              <a:spcAft>
                <a:spcPct val="0"/>
              </a:spcAft>
              <a:buClr>
                <a:srgbClr val="F6D03A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C465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Fourth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AC86-39A9-464C-9407-A5065FEA2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56200" y="4267200"/>
            <a:ext cx="4445000" cy="28962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200" b="1" cap="none">
                <a:solidFill>
                  <a:srgbClr val="4F92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4662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4/6/2020 3:46:47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  <p:pic>
        <p:nvPicPr>
          <p:cNvPr id="20" name="Picture 19" descr="nfp-logo-artwork-rgb-white-900px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1152"/>
            <a:ext cx="1600200" cy="4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5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A3226C-0FCD-5545-8ABF-D80583CED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352280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5" name="Picture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8" b="2841"/>
          <a:stretch/>
        </p:blipFill>
        <p:spPr>
          <a:xfrm>
            <a:off x="62788" y="43429"/>
            <a:ext cx="9939528" cy="76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7077922"/>
            <a:ext cx="2346960" cy="5397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7077922"/>
            <a:ext cx="3185160" cy="5397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ADF49-73C2-4866-99F0-76A9CC078A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804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7077922"/>
            <a:ext cx="2346960" cy="5397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7077922"/>
            <a:ext cx="3185160" cy="5397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E3DC6-AD4C-40C8-9E69-0CB627ED47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216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60"/>
              </a:spcBef>
              <a:defRPr/>
            </a:lvl1pPr>
            <a:lvl2pPr>
              <a:spcBef>
                <a:spcPts val="660"/>
              </a:spcBef>
              <a:defRPr/>
            </a:lvl2pPr>
            <a:lvl3pPr>
              <a:spcBef>
                <a:spcPts val="660"/>
              </a:spcBef>
              <a:defRPr/>
            </a:lvl3pPr>
            <a:lvl4pPr>
              <a:spcBef>
                <a:spcPts val="660"/>
              </a:spcBef>
              <a:defRPr/>
            </a:lvl4pPr>
            <a:lvl5pPr>
              <a:spcBef>
                <a:spcPts val="66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B1303-7F51-4009-9E96-22250449E6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607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2159000"/>
            <a:ext cx="4316730" cy="5095240"/>
          </a:xfrm>
        </p:spPr>
        <p:txBody>
          <a:bodyPr/>
          <a:lstStyle>
            <a:lvl1pPr>
              <a:spcBef>
                <a:spcPts val="660"/>
              </a:spcBef>
              <a:defRPr sz="3080"/>
            </a:lvl1pPr>
            <a:lvl2pPr>
              <a:spcBef>
                <a:spcPts val="660"/>
              </a:spcBef>
              <a:defRPr sz="2640"/>
            </a:lvl2pPr>
            <a:lvl3pPr>
              <a:spcBef>
                <a:spcPts val="660"/>
              </a:spcBef>
              <a:defRPr sz="2200"/>
            </a:lvl3pPr>
            <a:lvl4pPr>
              <a:spcBef>
                <a:spcPts val="660"/>
              </a:spcBef>
              <a:defRPr sz="1980"/>
            </a:lvl4pPr>
            <a:lvl5pPr>
              <a:spcBef>
                <a:spcPts val="660"/>
              </a:spcBef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930" y="2159000"/>
            <a:ext cx="4316730" cy="5095240"/>
          </a:xfrm>
        </p:spPr>
        <p:txBody>
          <a:bodyPr/>
          <a:lstStyle>
            <a:lvl1pPr>
              <a:spcBef>
                <a:spcPts val="660"/>
              </a:spcBef>
              <a:defRPr sz="3080"/>
            </a:lvl1pPr>
            <a:lvl2pPr>
              <a:spcBef>
                <a:spcPts val="660"/>
              </a:spcBef>
              <a:defRPr sz="2640"/>
            </a:lvl2pPr>
            <a:lvl3pPr>
              <a:spcBef>
                <a:spcPts val="660"/>
              </a:spcBef>
              <a:defRPr sz="2200"/>
            </a:lvl3pPr>
            <a:lvl4pPr>
              <a:spcBef>
                <a:spcPts val="660"/>
              </a:spcBef>
              <a:defRPr sz="1980"/>
            </a:lvl4pPr>
            <a:lvl5pPr>
              <a:spcBef>
                <a:spcPts val="660"/>
              </a:spcBef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0A4E1-16D6-4B0D-B8B7-728B5369EA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56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14436-8F17-4554-9D7D-B769C66F704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47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70C9D-66DB-4F19-89F2-48BF2EA322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88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831AC-41AE-4FC0-A712-11D6984B190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35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4F23-464C-4769-BD75-04F19AA9B1F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3"/>
          <a:stretch/>
        </p:blipFill>
        <p:spPr>
          <a:xfrm>
            <a:off x="55879" y="55880"/>
            <a:ext cx="9948674" cy="3030878"/>
          </a:xfrm>
          <a:prstGeom prst="rect">
            <a:avLst/>
          </a:prstGeom>
          <a:ln w="3175" cmpd="sng">
            <a:solidFill>
              <a:srgbClr val="46712B"/>
            </a:solidFill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pic>
        <p:nvPicPr>
          <p:cNvPr id="5" name="DraftTitle" descr="F:\Shetty\draft stamp garamond.wmf" hidden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meTitl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4972BB23-F6F4-3749-A4F6-62B4C38A1044}" type="datetime9">
              <a:rPr lang="en-US" sz="900">
                <a:solidFill>
                  <a:srgbClr val="8F8F8F"/>
                </a:solidFill>
              </a:rPr>
              <a:pPr algn="r"/>
              <a:t>4/6/2020 3:46:47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7" name="DraftTitle" descr="F:\Shetty\draft stamp garamond.wmf" hidden="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85800" y="4038600"/>
            <a:ext cx="4191000" cy="762000"/>
          </a:xfrm>
        </p:spPr>
        <p:txBody>
          <a:bodyPr anchor="t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781" y="3048000"/>
            <a:ext cx="4192020" cy="9144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="0" cap="none">
                <a:solidFill>
                  <a:srgbClr val="46712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53400" y="228600"/>
            <a:ext cx="1447800" cy="123111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Arial"/>
                <a:ea typeface="ＭＳ Ｐゴシック" charset="0"/>
                <a:cs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5396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3C1CD-33C5-4A06-8219-F76C79331B7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8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16064-D280-4519-B8CB-4B0FF7B7453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49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84B4C-8CB5-4218-8E3D-866598C8399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56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94B8-8839-496F-81B0-D696E4613ED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8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1696A-94A4-4B16-A2AF-B69F835676A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51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EC485-865A-436E-963C-2C7F0CF86A3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92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307F1-5EBD-40A8-95E7-EE22D0E1D09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0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ADF49-73C2-4866-99F0-76A9CC078AE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8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2920" y="1813560"/>
            <a:ext cx="9052560" cy="51294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EDB8B-68CD-4B5F-B57B-3F4770AB1A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8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2920" y="1813560"/>
            <a:ext cx="9052560" cy="51294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BBDAB-CBF3-43C1-82A5-10A18DE2A2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144000" cy="35083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D2401-91C3-5949-AE84-3909CAD91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" y="1143000"/>
            <a:ext cx="9144000" cy="5769864"/>
          </a:xfrm>
          <a:prstGeom prst="rect">
            <a:avLst/>
          </a:prstGeom>
        </p:spPr>
        <p:txBody>
          <a:bodyPr/>
          <a:lstStyle>
            <a:lvl1pPr>
              <a:spcBef>
                <a:spcPts val="883"/>
              </a:spcBef>
              <a:defRPr sz="1200"/>
            </a:lvl1pPr>
            <a:lvl2pPr marL="455613" indent="-227013">
              <a:spcBef>
                <a:spcPts val="883"/>
              </a:spcBef>
              <a:buClr>
                <a:schemeClr val="accent2"/>
              </a:buClr>
              <a:tabLst/>
              <a:defRPr sz="1200"/>
            </a:lvl2pPr>
            <a:lvl3pPr>
              <a:defRPr sz="1200"/>
            </a:lvl3pPr>
            <a:lvl4pPr>
              <a:spcBef>
                <a:spcPts val="883"/>
              </a:spcBef>
              <a:defRPr sz="1200"/>
            </a:lvl4pPr>
            <a:lvl5pPr>
              <a:spcBef>
                <a:spcPts val="883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34200"/>
            <a:ext cx="9144000" cy="304800"/>
          </a:xfrm>
        </p:spPr>
        <p:txBody>
          <a:bodyPr anchor="b"/>
          <a:lstStyle>
            <a:lvl1pPr marL="0" indent="0" algn="just">
              <a:buNone/>
              <a:defRPr sz="800" i="1" baseline="0">
                <a:solidFill>
                  <a:srgbClr val="AAB4C1"/>
                </a:solidFill>
              </a:defRPr>
            </a:lvl1pPr>
          </a:lstStyle>
          <a:p>
            <a:pPr lvl="0"/>
            <a:r>
              <a:rPr lang="en-US" dirty="0"/>
              <a:t>Click to add footer and/or source text.</a:t>
            </a:r>
          </a:p>
        </p:txBody>
      </p:sp>
    </p:spTree>
    <p:extLst>
      <p:ext uri="{BB962C8B-B14F-4D97-AF65-F5344CB8AC3E}">
        <p14:creationId xmlns:p14="http://schemas.microsoft.com/office/powerpoint/2010/main" val="426558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rgbClr val="4671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ound Same Side Corner Rectangle 22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67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60" name="Rectangle 5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18" name="Round Same Side Corner Rectangle 117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0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7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1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12828" y="0"/>
            <a:ext cx="10067544" cy="7781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/>
          <a:stretch/>
        </p:blipFill>
        <p:spPr>
          <a:xfrm>
            <a:off x="132863" y="0"/>
            <a:ext cx="5275384" cy="5265615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 userDrawn="1"/>
        </p:nvSpPr>
        <p:spPr>
          <a:xfrm rot="10800000">
            <a:off x="478881" y="5013262"/>
            <a:ext cx="4581144" cy="1683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934200"/>
            <a:ext cx="1600200" cy="394716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700000">
            <a:off x="533400" y="914400"/>
            <a:ext cx="2535920" cy="2535920"/>
            <a:chOff x="533400" y="914400"/>
            <a:chExt cx="2535920" cy="2535920"/>
          </a:xfrm>
        </p:grpSpPr>
        <p:sp>
          <p:nvSpPr>
            <p:cNvPr id="4" name="Rectangle 3"/>
            <p:cNvSpPr/>
            <p:nvPr userDrawn="1"/>
          </p:nvSpPr>
          <p:spPr bwMode="auto">
            <a:xfrm>
              <a:off x="1648960" y="91440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 bwMode="auto">
            <a:xfrm>
              <a:off x="1648960" y="283006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8" name="Rectangle 117"/>
            <p:cNvSpPr/>
            <p:nvPr userDrawn="1"/>
          </p:nvSpPr>
          <p:spPr bwMode="auto">
            <a:xfrm rot="16200000">
              <a:off x="69113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  <p:sp>
          <p:nvSpPr>
            <p:cNvPr id="119" name="Rectangle 118"/>
            <p:cNvSpPr/>
            <p:nvPr userDrawn="1"/>
          </p:nvSpPr>
          <p:spPr bwMode="auto">
            <a:xfrm rot="16200000">
              <a:off x="2606790" y="1872230"/>
              <a:ext cx="304800" cy="620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 bwMode="auto">
          <a:xfrm>
            <a:off x="4757170" y="1066800"/>
            <a:ext cx="195830" cy="2362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13" name="Title 16"/>
          <p:cNvSpPr>
            <a:spLocks noGrp="1"/>
          </p:cNvSpPr>
          <p:nvPr>
            <p:ph type="title" hasCustomPrompt="1"/>
          </p:nvPr>
        </p:nvSpPr>
        <p:spPr>
          <a:xfrm>
            <a:off x="786900" y="3962400"/>
            <a:ext cx="4089900" cy="60960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 bwMode="auto">
          <a:xfrm flipV="1">
            <a:off x="205740" y="0"/>
            <a:ext cx="9646920" cy="914400"/>
          </a:xfrm>
          <a:prstGeom prst="round2Same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57200"/>
            <a:ext cx="9144000" cy="350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85963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2" name="TimeSlide" hidden="1"/>
          <p:cNvSpPr>
            <a:spLocks noChangeArrowheads="1"/>
          </p:cNvSpPr>
          <p:nvPr/>
        </p:nvSpPr>
        <p:spPr bwMode="gray">
          <a:xfrm>
            <a:off x="7010400" y="7202488"/>
            <a:ext cx="2590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8C3F495C-896F-2D4F-B3B1-C8739ADF2BDF}" type="datetime9">
              <a:rPr lang="en-US" sz="900">
                <a:solidFill>
                  <a:srgbClr val="8F8F8F"/>
                </a:solidFill>
              </a:rPr>
              <a:pPr algn="r"/>
              <a:t>4/6/2020 3:46:47 PM</a:t>
            </a:fld>
            <a:endParaRPr lang="en-US" sz="900" dirty="0">
              <a:solidFill>
                <a:srgbClr val="8F8F8F"/>
              </a:solidFill>
            </a:endParaRPr>
          </a:p>
        </p:txBody>
      </p:sp>
      <p:pic>
        <p:nvPicPr>
          <p:cNvPr id="1033" name="DraftSlide" descr="F:\Shetty\draft stamp garamond.wmf" hidden="1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041400"/>
            <a:ext cx="1968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1237" y="7315200"/>
            <a:ext cx="441325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900" smtClean="0">
                <a:solidFill>
                  <a:schemeClr val="accent3"/>
                </a:solidFill>
                <a:latin typeface="Helvetica Neue"/>
                <a:cs typeface="Helvetica Neue"/>
              </a:defRPr>
            </a:lvl1pPr>
          </a:lstStyle>
          <a:p>
            <a:pPr>
              <a:defRPr/>
            </a:pPr>
            <a:fld id="{F7C26540-40CB-784A-B782-7560F0DFB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9144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88352"/>
            <a:ext cx="685800" cy="169164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 bwMode="auto">
          <a:xfrm>
            <a:off x="457200" y="7239000"/>
            <a:ext cx="9144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 userDrawn="1"/>
        </p:nvCxnSpPr>
        <p:spPr bwMode="auto">
          <a:xfrm>
            <a:off x="447847" y="824831"/>
            <a:ext cx="91592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6712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51" r:id="rId2"/>
    <p:sldLayoutId id="2147483850" r:id="rId3"/>
    <p:sldLayoutId id="2147483811" r:id="rId4"/>
    <p:sldLayoutId id="2147483825" r:id="rId5"/>
    <p:sldLayoutId id="2147483830" r:id="rId6"/>
    <p:sldLayoutId id="2147483833" r:id="rId7"/>
    <p:sldLayoutId id="2147483834" r:id="rId8"/>
    <p:sldLayoutId id="2147483835" r:id="rId9"/>
    <p:sldLayoutId id="2147483836" r:id="rId10"/>
    <p:sldLayoutId id="2147483839" r:id="rId11"/>
    <p:sldLayoutId id="2147483840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16" r:id="rId21"/>
    <p:sldLayoutId id="2147483852" r:id="rId22"/>
    <p:sldLayoutId id="2147483884" r:id="rId23"/>
    <p:sldLayoutId id="2147483886" r:id="rId24"/>
    <p:sldLayoutId id="2147483887" r:id="rId25"/>
  </p:sldLayoutIdLst>
  <p:hf hdr="0" ftr="0" dt="0"/>
  <p:txStyles>
    <p:titleStyle>
      <a:lvl1pPr algn="l" defTabSz="1068388" rtl="0" eaLnBrk="1" fontAlgn="base" hangingPunct="1">
        <a:spcBef>
          <a:spcPct val="0"/>
        </a:spcBef>
        <a:spcAft>
          <a:spcPct val="0"/>
        </a:spcAft>
        <a:defRPr sz="1800" cap="none">
          <a:solidFill>
            <a:srgbClr val="46712B"/>
          </a:solidFill>
          <a:latin typeface="Arial"/>
          <a:ea typeface="MS PGothic" pitchFamily="34" charset="-128"/>
          <a:cs typeface="Arial"/>
        </a:defRPr>
      </a:lvl1pPr>
      <a:lvl2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2pPr>
      <a:lvl3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3pPr>
      <a:lvl4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4pPr>
      <a:lvl5pPr algn="l" defTabSz="1068388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6pPr>
      <a:lvl7pPr marL="9144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7pPr>
      <a:lvl8pPr marL="13716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8pPr>
      <a:lvl9pPr marL="1828800" algn="l" defTabSz="1068388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Garamond" charset="0"/>
        </a:defRPr>
      </a:lvl9pPr>
    </p:titleStyle>
    <p:bodyStyle>
      <a:lvl1pPr marL="2270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1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556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2"/>
        </a:buClr>
        <a:buSzPct val="110000"/>
        <a:buFont typeface="Arial"/>
        <a:buChar char="•"/>
        <a:tabLst/>
        <a:defRPr sz="1200" b="0" baseline="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684213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23925" indent="-227013" algn="l" defTabSz="1068388" rtl="0" eaLnBrk="1" fontAlgn="base" hangingPunct="1">
        <a:spcBef>
          <a:spcPts val="883"/>
        </a:spcBef>
        <a:spcAft>
          <a:spcPct val="0"/>
        </a:spcAft>
        <a:buClr>
          <a:schemeClr val="accent4"/>
        </a:buClr>
        <a:buSzPct val="110000"/>
        <a:buFont typeface="Arial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904875" indent="-217488" algn="l" defTabSz="1068388" rtl="0" eaLnBrk="1" fontAlgn="base" hangingPunct="1">
        <a:spcBef>
          <a:spcPts val="883"/>
        </a:spcBef>
        <a:spcAft>
          <a:spcPct val="0"/>
        </a:spcAft>
        <a:buClr>
          <a:schemeClr val="accent3"/>
        </a:buClr>
        <a:buSzPct val="110000"/>
        <a:buFont typeface="Arial"/>
        <a:buChar char="•"/>
        <a:defRPr sz="1400">
          <a:solidFill>
            <a:schemeClr val="accent3"/>
          </a:solidFill>
          <a:latin typeface="Arial"/>
          <a:ea typeface="MS PGothic" pitchFamily="34" charset="-128"/>
          <a:cs typeface="Arial"/>
        </a:defRPr>
      </a:lvl5pPr>
      <a:lvl6pPr marL="13620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18192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22764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2733675" indent="-217488" algn="l" defTabSz="1068388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90000"/>
        <a:buFont typeface="Wingdings" charset="2"/>
        <a:buChar char="n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77922"/>
            <a:ext cx="23469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4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77922"/>
            <a:ext cx="31851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4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77922"/>
            <a:ext cx="234696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40">
                <a:latin typeface="Arial" panose="020B0604020202020204" pitchFamily="34" charset="0"/>
              </a:defRPr>
            </a:lvl1pPr>
          </a:lstStyle>
          <a:p>
            <a:fld id="{D2C06603-041E-4DDA-AD17-CDADC0734206}" type="slidenum">
              <a:rPr lang="en-US" altLang="en-US" smtClean="0">
                <a:solidFill>
                  <a:prstClr val="black"/>
                </a:solidFill>
                <a:ea typeface="+mn-ea"/>
                <a:cs typeface="+mn-cs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3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555" y="79634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4781" y="4038600"/>
            <a:ext cx="4192019" cy="762000"/>
          </a:xfrm>
        </p:spPr>
        <p:txBody>
          <a:bodyPr anchor="t"/>
          <a:lstStyle/>
          <a:p>
            <a:r>
              <a:rPr lang="en-US" dirty="0"/>
              <a:t>The GIC July 2020: </a:t>
            </a:r>
            <a:br>
              <a:rPr lang="en-US" dirty="0"/>
            </a:br>
            <a:r>
              <a:rPr lang="en-US" dirty="0"/>
              <a:t>Plan and rate information for assistance in choosing the “”Right Plan for You”</a:t>
            </a:r>
          </a:p>
        </p:txBody>
      </p:sp>
      <p:sp>
        <p:nvSpPr>
          <p:cNvPr id="7" name="Date Placeholder 17"/>
          <p:cNvSpPr txBox="1">
            <a:spLocks/>
          </p:cNvSpPr>
          <p:nvPr/>
        </p:nvSpPr>
        <p:spPr bwMode="auto">
          <a:xfrm>
            <a:off x="684781" y="178118"/>
            <a:ext cx="2286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/>
          <a:lstStyle>
            <a:lvl1pPr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dirty="0">
                <a:solidFill>
                  <a:schemeClr val="accent1"/>
                </a:solidFill>
                <a:latin typeface="Arial"/>
                <a:cs typeface="Arial"/>
              </a:rPr>
              <a:t>Spring 2020</a:t>
            </a:r>
            <a:endParaRPr lang="en-US" sz="1100" b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East Bridgewater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6341"/>
            <a:ext cx="3505200" cy="21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1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35" y="457200"/>
            <a:ext cx="9144000" cy="350837"/>
          </a:xfrm>
        </p:spPr>
        <p:txBody>
          <a:bodyPr/>
          <a:lstStyle/>
          <a:p>
            <a:r>
              <a:rPr lang="en-US" dirty="0"/>
              <a:t>GIC – Active &amp; Non-Medicare Retiree: Town of East Bridgewater – Your Monthly Contribution Splits for Ind or Fam Coverage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3DC6-AD4C-40C8-9E69-0CB627ED479B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8770"/>
              </p:ext>
            </p:extLst>
          </p:nvPr>
        </p:nvGraphicFramePr>
        <p:xfrm>
          <a:off x="228599" y="1142998"/>
          <a:ext cx="9601200" cy="37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931538357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345026121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9277783"/>
                    </a:ext>
                  </a:extLst>
                </a:gridCol>
              </a:tblGrid>
              <a:tr h="41012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Plans are offered</a:t>
                      </a:r>
                      <a:r>
                        <a:rPr lang="en-US" baseline="0" dirty="0"/>
                        <a:t> at 70% Town and 30% member cost - annual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6298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cost for individual coverage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cost</a:t>
                      </a:r>
                      <a:r>
                        <a:rPr lang="en-US" baseline="0" dirty="0"/>
                        <a:t> for family coverage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8242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Health New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28901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Tufts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4508"/>
                  </a:ext>
                </a:extLst>
              </a:tr>
              <a:tr h="503713">
                <a:tc>
                  <a:txBody>
                    <a:bodyPr/>
                    <a:lstStyle/>
                    <a:p>
                      <a:r>
                        <a:rPr lang="en-US" dirty="0"/>
                        <a:t>Fallon Direct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85853"/>
                  </a:ext>
                </a:extLst>
              </a:tr>
              <a:tr h="606932">
                <a:tc>
                  <a:txBody>
                    <a:bodyPr/>
                    <a:lstStyle/>
                    <a:p>
                      <a:r>
                        <a:rPr lang="en-US" dirty="0"/>
                        <a:t>Harvard Pilgrim Primary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89073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r>
                        <a:rPr lang="en-US" dirty="0"/>
                        <a:t>Allways Health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$6442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90535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Fallon Select</a:t>
                      </a:r>
                      <a:r>
                        <a:rPr lang="en-US" baseline="0" dirty="0"/>
                        <a:t>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0145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3" y="5029200"/>
            <a:ext cx="4629807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518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See page 2 of the BDG for more open enrollment checklist information!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104930"/>
            <a:ext cx="385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Page 15 of the BDG has carrier network web site information for provider look up.</a:t>
            </a:r>
          </a:p>
        </p:txBody>
      </p:sp>
    </p:spTree>
    <p:extLst>
      <p:ext uri="{BB962C8B-B14F-4D97-AF65-F5344CB8AC3E}">
        <p14:creationId xmlns:p14="http://schemas.microsoft.com/office/powerpoint/2010/main" val="276015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3DC6-AD4C-40C8-9E69-0CB627ED479B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23919"/>
              </p:ext>
            </p:extLst>
          </p:nvPr>
        </p:nvGraphicFramePr>
        <p:xfrm>
          <a:off x="228599" y="1142998"/>
          <a:ext cx="9601200" cy="324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931538357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345026121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9277783"/>
                    </a:ext>
                  </a:extLst>
                </a:gridCol>
              </a:tblGrid>
              <a:tr h="41012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Plans are offered</a:t>
                      </a:r>
                      <a:r>
                        <a:rPr lang="en-US" baseline="0" dirty="0"/>
                        <a:t> at  60% Town and 40% member cost - annual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6298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cost for individual coverage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cost</a:t>
                      </a:r>
                      <a:r>
                        <a:rPr lang="en-US" baseline="0" dirty="0"/>
                        <a:t> for family coverage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8242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UniCare State</a:t>
                      </a:r>
                      <a:r>
                        <a:rPr lang="en-US" baseline="0" dirty="0"/>
                        <a:t> Indemnity Community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28901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UniCare State</a:t>
                      </a:r>
                      <a:r>
                        <a:rPr lang="en-US" baseline="0" dirty="0"/>
                        <a:t> Indemnity Plus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4508"/>
                  </a:ext>
                </a:extLst>
              </a:tr>
              <a:tr h="503713">
                <a:tc>
                  <a:txBody>
                    <a:bodyPr/>
                    <a:lstStyle/>
                    <a:p>
                      <a:r>
                        <a:rPr lang="en-US" dirty="0"/>
                        <a:t>Tufts Navigator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85853"/>
                  </a:ext>
                </a:extLst>
              </a:tr>
              <a:tr h="606932">
                <a:tc>
                  <a:txBody>
                    <a:bodyPr/>
                    <a:lstStyle/>
                    <a:p>
                      <a:r>
                        <a:rPr lang="en-US" dirty="0"/>
                        <a:t>Harvard Pilgrim Independence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8907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3" y="4722166"/>
            <a:ext cx="4629807" cy="2440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518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See page 2 of the BDG for more open enrollment checklist information!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104930"/>
            <a:ext cx="385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Page 15 of the BDG has carrier network web site information for provider look up.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9448800" cy="533400"/>
          </a:xfrm>
        </p:spPr>
        <p:txBody>
          <a:bodyPr/>
          <a:lstStyle/>
          <a:p>
            <a:r>
              <a:rPr lang="en-US" dirty="0"/>
              <a:t>GIC – Active &amp; Non-Medicare Retiree: Town of East Bridgewater – Your Monthly Contribution Splits for Ind or Fam Coverage</a:t>
            </a:r>
          </a:p>
        </p:txBody>
      </p:sp>
    </p:spTree>
    <p:extLst>
      <p:ext uri="{BB962C8B-B14F-4D97-AF65-F5344CB8AC3E}">
        <p14:creationId xmlns:p14="http://schemas.microsoft.com/office/powerpoint/2010/main" val="29316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3DC6-AD4C-40C8-9E69-0CB627ED479B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48633"/>
              </p:ext>
            </p:extLst>
          </p:nvPr>
        </p:nvGraphicFramePr>
        <p:xfrm>
          <a:off x="228599" y="1142998"/>
          <a:ext cx="9601200" cy="319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931538357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345026121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9277783"/>
                    </a:ext>
                  </a:extLst>
                </a:gridCol>
              </a:tblGrid>
              <a:tr h="41012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Plans are offered</a:t>
                      </a:r>
                      <a:r>
                        <a:rPr lang="en-US" baseline="0" dirty="0"/>
                        <a:t> at  50% Town and 50% member cost - annual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6298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cost for individual coverage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cost</a:t>
                      </a:r>
                      <a:r>
                        <a:rPr lang="en-US" baseline="0" dirty="0"/>
                        <a:t> for family coverage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8242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UniCare State</a:t>
                      </a:r>
                      <a:r>
                        <a:rPr lang="en-US" baseline="0" dirty="0"/>
                        <a:t> Indemnity Plan Basic with Comprehensive Insurance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28901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UniCare State</a:t>
                      </a:r>
                      <a:r>
                        <a:rPr lang="en-US" baseline="0" dirty="0"/>
                        <a:t> Indemnity Plan Basic  without Comprehensive Insurance Coverage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Given extra</a:t>
                      </a:r>
                      <a:r>
                        <a:rPr lang="en-US" baseline="0" dirty="0"/>
                        <a:t> cost sharing required with this program, no current enrollees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45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518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See page 2 of the BDG for more open enrollment checklist information!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104930"/>
            <a:ext cx="385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Page 5 of the BDG for out of network access if needed.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9448800" cy="533400"/>
          </a:xfrm>
        </p:spPr>
        <p:txBody>
          <a:bodyPr/>
          <a:lstStyle/>
          <a:p>
            <a:r>
              <a:rPr lang="en-US" dirty="0"/>
              <a:t>GIC – Active &amp; Non-Medicare Retiree: Town of East Bridgewater – Your Monthly Contribution Splits for Ind or Fam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724400"/>
            <a:ext cx="4011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2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1150" y="304800"/>
            <a:ext cx="9052560" cy="533400"/>
          </a:xfrm>
        </p:spPr>
        <p:txBody>
          <a:bodyPr/>
          <a:lstStyle/>
          <a:p>
            <a:r>
              <a:rPr lang="en-US" altLang="en-US" dirty="0"/>
              <a:t>Which plans are the current 225 Medicare subscribers covered under today?</a:t>
            </a:r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8201275"/>
              </p:ext>
            </p:extLst>
          </p:nvPr>
        </p:nvGraphicFramePr>
        <p:xfrm>
          <a:off x="380999" y="1371600"/>
          <a:ext cx="9201563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DF49-73C2-4866-99F0-76A9CC078AE3}" type="slidenum">
              <a:rPr lang="en-US" altLang="en-US" smtClean="0">
                <a:solidFill>
                  <a:schemeClr val="tx1"/>
                </a:solidFill>
              </a:rPr>
              <a:pPr/>
              <a:t>12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35" y="457200"/>
            <a:ext cx="9144000" cy="350837"/>
          </a:xfrm>
        </p:spPr>
        <p:txBody>
          <a:bodyPr/>
          <a:lstStyle/>
          <a:p>
            <a:r>
              <a:rPr lang="en-US" dirty="0"/>
              <a:t>GIC – Medicare Retiree: Town of East Bridgewater – Your Monthly Contribution Split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3DC6-AD4C-40C8-9E69-0CB627ED479B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38819"/>
              </p:ext>
            </p:extLst>
          </p:nvPr>
        </p:nvGraphicFramePr>
        <p:xfrm>
          <a:off x="228599" y="1142998"/>
          <a:ext cx="9344536" cy="332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047">
                  <a:extLst>
                    <a:ext uri="{9D8B030D-6E8A-4147-A177-3AD203B41FA5}">
                      <a16:colId xmlns:a16="http://schemas.microsoft.com/office/drawing/2014/main" val="931538357"/>
                    </a:ext>
                  </a:extLst>
                </a:gridCol>
                <a:gridCol w="5228489">
                  <a:extLst>
                    <a:ext uri="{9D8B030D-6E8A-4147-A177-3AD203B41FA5}">
                      <a16:colId xmlns:a16="http://schemas.microsoft.com/office/drawing/2014/main" val="3450261211"/>
                    </a:ext>
                  </a:extLst>
                </a:gridCol>
              </a:tblGrid>
              <a:tr h="41012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Plans are offered</a:t>
                      </a:r>
                      <a:r>
                        <a:rPr lang="en-US" baseline="0" dirty="0"/>
                        <a:t> at 70% Town and 30% member cost - annual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6298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 cost for individual coverage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82423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Tufts Medicare Preferred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28901"/>
                  </a:ext>
                </a:extLst>
              </a:tr>
              <a:tr h="410127">
                <a:tc>
                  <a:txBody>
                    <a:bodyPr/>
                    <a:lstStyle/>
                    <a:p>
                      <a:r>
                        <a:rPr lang="en-US" dirty="0"/>
                        <a:t>Tufts Medicare Compliment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4508"/>
                  </a:ext>
                </a:extLst>
              </a:tr>
              <a:tr h="503713">
                <a:tc>
                  <a:txBody>
                    <a:bodyPr/>
                    <a:lstStyle/>
                    <a:p>
                      <a:r>
                        <a:rPr lang="en-US" dirty="0"/>
                        <a:t>UniCare</a:t>
                      </a:r>
                      <a:r>
                        <a:rPr lang="en-US" baseline="0" dirty="0"/>
                        <a:t> Sate Indemnity Plan 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85853"/>
                  </a:ext>
                </a:extLst>
              </a:tr>
              <a:tr h="606932">
                <a:tc>
                  <a:txBody>
                    <a:bodyPr/>
                    <a:lstStyle/>
                    <a:p>
                      <a:r>
                        <a:rPr lang="en-US" dirty="0"/>
                        <a:t>Harvard Pilgrim Enhance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89073"/>
                  </a:ext>
                </a:extLst>
              </a:tr>
              <a:tr h="572525">
                <a:tc>
                  <a:txBody>
                    <a:bodyPr/>
                    <a:lstStyle/>
                    <a:p>
                      <a:r>
                        <a:rPr lang="en-US" dirty="0"/>
                        <a:t>Health New England Medicare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905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01637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See page 2 of the BDG for more open enrollment checklist information!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724967"/>
            <a:ext cx="4162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See page 9 of the BDG for geographic resident requirements – TMP is available to specific counties only!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9" y="4724400"/>
            <a:ext cx="428853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6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Limited Network HMO Plans (5 choices)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670560" y="1524000"/>
            <a:ext cx="4316730" cy="5730240"/>
          </a:xfrm>
        </p:spPr>
        <p:txBody>
          <a:bodyPr/>
          <a:lstStyle/>
          <a:p>
            <a:r>
              <a:rPr lang="en-US" altLang="en-US" sz="2640" b="1" dirty="0"/>
              <a:t>Fallon Community Health Plan Direct Care</a:t>
            </a:r>
          </a:p>
          <a:p>
            <a:r>
              <a:rPr lang="en-US" altLang="en-US" sz="2640" b="1" dirty="0"/>
              <a:t>Harvard Pilgrim Primary Choice</a:t>
            </a:r>
          </a:p>
          <a:p>
            <a:r>
              <a:rPr lang="en-US" altLang="en-US" sz="2640" b="1" dirty="0"/>
              <a:t>Health New England</a:t>
            </a:r>
          </a:p>
          <a:p>
            <a:r>
              <a:rPr lang="en-US" altLang="en-US" sz="2640" b="1" dirty="0"/>
              <a:t>Allways Health Partners</a:t>
            </a:r>
          </a:p>
          <a:p>
            <a:r>
              <a:rPr lang="en-US" altLang="en-US" sz="2640" b="1" dirty="0"/>
              <a:t>Tufts Health Plan Spirit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54930" y="1676400"/>
            <a:ext cx="4316730" cy="5577840"/>
          </a:xfrm>
        </p:spPr>
        <p:txBody>
          <a:bodyPr/>
          <a:lstStyle/>
          <a:p>
            <a:pPr marL="502920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200" dirty="0"/>
              <a:t>Members must select a Primary Care Physician (PCP)</a:t>
            </a:r>
          </a:p>
          <a:p>
            <a:pPr marL="502920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200" dirty="0"/>
              <a:t>Referrals are required to see Specialists</a:t>
            </a:r>
          </a:p>
          <a:p>
            <a:pPr marL="502920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200" dirty="0"/>
              <a:t>No coverage for out-of-network providers, </a:t>
            </a:r>
            <a:r>
              <a:rPr lang="en-US" altLang="en-US" sz="2200" i="1" dirty="0"/>
              <a:t>except for emergencies</a:t>
            </a:r>
          </a:p>
          <a:p>
            <a:pPr marL="502920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200" dirty="0"/>
              <a:t>Member must reside in network service area to enroll</a:t>
            </a:r>
          </a:p>
          <a:p>
            <a:pPr marL="502920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200" b="1" dirty="0"/>
              <a:t>Lowest premium costs </a:t>
            </a:r>
          </a:p>
          <a:p>
            <a:pPr marL="502920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200" b="1" dirty="0"/>
              <a:t>Limited provider networks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E6F0F8B-33FD-4DC8-BB07-C80FD2A3AE31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6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Broad Network HMO Plan (1 choice)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0560" y="1447800"/>
            <a:ext cx="4316730" cy="5806440"/>
          </a:xfrm>
        </p:spPr>
        <p:txBody>
          <a:bodyPr/>
          <a:lstStyle/>
          <a:p>
            <a:pPr>
              <a:defRPr/>
            </a:pPr>
            <a:r>
              <a:rPr lang="en-US" altLang="en-US" sz="2640" b="1" dirty="0"/>
              <a:t>Fallon Community Health Plan Select HMO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3316" name="Content Placeholder 6"/>
          <p:cNvSpPr>
            <a:spLocks noGrp="1"/>
          </p:cNvSpPr>
          <p:nvPr>
            <p:ph sz="half" idx="2"/>
          </p:nvPr>
        </p:nvSpPr>
        <p:spPr>
          <a:xfrm>
            <a:off x="5154930" y="1600200"/>
            <a:ext cx="4316730" cy="565404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>
                <a:cs typeface="Arial" panose="020B0604020202020204" pitchFamily="34" charset="0"/>
              </a:rPr>
              <a:t>Members must select a Primary Care Physician (PCP)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>
                <a:cs typeface="Arial" panose="020B0604020202020204" pitchFamily="34" charset="0"/>
              </a:rPr>
              <a:t>Referrals are required to see Specialists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>
                <a:cs typeface="Arial" panose="020B0604020202020204" pitchFamily="34" charset="0"/>
              </a:rPr>
              <a:t>No coverage for out-of-network providers except in emergencies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>
                <a:cs typeface="Arial" panose="020B0604020202020204" pitchFamily="34" charset="0"/>
              </a:rPr>
              <a:t>Member must reside in network service area to enroll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b="1" dirty="0">
                <a:cs typeface="Arial" panose="020B0604020202020204" pitchFamily="34" charset="0"/>
              </a:rPr>
              <a:t>Lower premium cost than Indemnity, PPO or POS plans, but higher costs than the Limited Network HMO Plans</a:t>
            </a:r>
          </a:p>
          <a:p>
            <a:endParaRPr lang="en-US" altLang="en-US" dirty="0"/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5BB040C-1B09-4393-B9AB-B966D7BB06F1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4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PPO-Type Plans (2 choices)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half" idx="1"/>
          </p:nvPr>
        </p:nvSpPr>
        <p:spPr>
          <a:xfrm>
            <a:off x="670560" y="1752600"/>
            <a:ext cx="4316730" cy="5501640"/>
          </a:xfrm>
        </p:spPr>
        <p:txBody>
          <a:bodyPr/>
          <a:lstStyle/>
          <a:p>
            <a:r>
              <a:rPr lang="en-US" altLang="en-US" sz="2640" b="1" dirty="0"/>
              <a:t>UniCare Community Choice </a:t>
            </a:r>
          </a:p>
          <a:p>
            <a:r>
              <a:rPr lang="en-US" altLang="en-US" sz="2640" b="1" dirty="0"/>
              <a:t> UniCare Plus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1268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5029200" cy="540258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In-network and out-of-network benefits; use any provider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In-network providers - lower out-of-pocket costs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Out-of-network providers - higher out-of-pocket costs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UniCare Plus has a much larger provider network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No requirement to select Primary Care Physician (PCP)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No referrals required for specialists 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Member must reside in network service area to enroll</a:t>
            </a:r>
          </a:p>
          <a:p>
            <a:endParaRPr lang="en-US" altLang="en-US" dirty="0"/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28A9BBF-5D86-4900-9228-B1F1B498F340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1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POS Plans (2 choices)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30090" cy="5730240"/>
          </a:xfrm>
        </p:spPr>
        <p:txBody>
          <a:bodyPr/>
          <a:lstStyle/>
          <a:p>
            <a:r>
              <a:rPr lang="en-US" altLang="en-US" sz="2640" b="1" dirty="0"/>
              <a:t>Harvard Independence POS </a:t>
            </a:r>
          </a:p>
          <a:p>
            <a:r>
              <a:rPr lang="en-US" altLang="en-US" sz="2640" b="1" dirty="0"/>
              <a:t>Tufts Navigator POS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2292" name="Content Placeholder 7"/>
          <p:cNvSpPr>
            <a:spLocks noGrp="1"/>
          </p:cNvSpPr>
          <p:nvPr>
            <p:ph sz="half" idx="2"/>
          </p:nvPr>
        </p:nvSpPr>
        <p:spPr>
          <a:xfrm>
            <a:off x="4987290" y="1600200"/>
            <a:ext cx="4842510" cy="555498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b="1" dirty="0"/>
              <a:t>Members must select Primary Care Physician (PCP)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b="1" dirty="0"/>
              <a:t>Referrals required for specialists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In-network and out-of-network benefits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In-network providers - lower out-of-pocket costs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Out-of-network providers - higher out-of-pocket costs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/>
              <a:t>Member must reside in network service area to enroll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DAB63B8-0277-4B99-9F40-74D157A72492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6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GIC Indemnity Plan (2 Choices)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1"/>
          </p:nvPr>
        </p:nvSpPr>
        <p:spPr>
          <a:xfrm>
            <a:off x="670560" y="1752600"/>
            <a:ext cx="4316730" cy="5501640"/>
          </a:xfrm>
        </p:spPr>
        <p:txBody>
          <a:bodyPr/>
          <a:lstStyle/>
          <a:p>
            <a:r>
              <a:rPr lang="en-US" altLang="en-US" sz="2640" b="1" dirty="0"/>
              <a:t>UniCare Indemnity Basic with CIC Rider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747260" cy="55016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Members not required to select a Primary Care Physician (PCP)</a:t>
            </a:r>
          </a:p>
          <a:p>
            <a:pPr marL="942975" lvl="1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Members can utilize any provider</a:t>
            </a:r>
          </a:p>
          <a:p>
            <a:pPr marL="942975" lvl="1" indent="-50292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No referrals required for specialists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No geographical restrictions on enrollment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Only option for persons living permanently outside New England (early retirees)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/>
              <a:t>Highest premium cost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Elimination of CIC available as 2</a:t>
            </a:r>
            <a:r>
              <a:rPr lang="en-US" sz="2200" baseline="30000" dirty="0"/>
              <a:t>nd</a:t>
            </a:r>
            <a:r>
              <a:rPr lang="en-US" sz="2200" dirty="0"/>
              <a:t> plan option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2200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10F5BA1-8897-41FA-84BC-67E65855FE6D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Overview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GIC Medical Plans for Active Employees, Non-Medicare Retirees, &amp; Medicare Retirees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GIC Annual Deductibles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GIC Provider Tiering &amp; Copays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Tips for Selecting Your GIC Plan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The FY21 Benefit Decision Guide (BDG) should be referenced when considering any changes - attached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4DB4921-3F83-4435-B713-88E8227D31A7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7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dirty="0"/>
              <a:t>All Non-Medicare Plans Include Deductibles For Certain Medical Care Services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296400" cy="5648325"/>
          </a:xfrm>
        </p:spPr>
        <p:txBody>
          <a:bodyPr/>
          <a:lstStyle/>
          <a:p>
            <a:pPr marL="502920" lvl="1" indent="-502920">
              <a:lnSpc>
                <a:spcPct val="7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A Deductible is a fixed amount a member pays before the plan pays benefits. Most GIC plans have the same deductibles.</a:t>
            </a:r>
          </a:p>
          <a:p>
            <a:pPr marL="502920" lvl="1" indent="-502920">
              <a:lnSpc>
                <a:spcPct val="7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endParaRPr lang="en-US" altLang="en-US" sz="2800" b="1" dirty="0"/>
          </a:p>
          <a:p>
            <a:pPr marL="502920" lvl="1" indent="-502920">
              <a:lnSpc>
                <a:spcPct val="7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00" b="1" dirty="0"/>
              <a:t>The deductible generally does NOT apply to:</a:t>
            </a:r>
          </a:p>
          <a:p>
            <a:pPr marL="502920" lvl="1" indent="-502920">
              <a:lnSpc>
                <a:spcPct val="7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endParaRPr lang="en-US" altLang="en-US" sz="2800" b="1" dirty="0"/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Prescription drug benefits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Outpatient mental health/substance abuse benefits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Office visits (primary care physician, specialist, retail clinics, maternity &amp; well baby care, routine eye exam, occupational therapy, physical therapy, chiropractic care  &amp; speech therapy)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Medically necessary child &amp; adult immunizations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Hearing aids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Mammograms &amp; Pap smears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EKGs</a:t>
            </a:r>
          </a:p>
          <a:p>
            <a:pPr lvl="2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en-US" altLang="en-US" sz="2200" b="1" dirty="0"/>
              <a:t>HNE, UniCare CC, Tufts Sp, Fallon DC, HPHC PC all have lower deductibles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C4185A8-8D8C-4259-8306-BC92F75F0271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Reminder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-502920">
              <a:lnSpc>
                <a:spcPct val="7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endParaRPr lang="en-US" altLang="en-US" sz="2860" dirty="0"/>
          </a:p>
          <a:p>
            <a:pPr marL="502920" lvl="1" indent="-502920">
              <a:lnSpc>
                <a:spcPct val="7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60" dirty="0"/>
              <a:t>The Deductible </a:t>
            </a:r>
            <a:r>
              <a:rPr lang="en-US" altLang="en-US" sz="2860" b="1" dirty="0"/>
              <a:t>DOES</a:t>
            </a:r>
            <a:r>
              <a:rPr lang="en-US" altLang="en-US" sz="2860" dirty="0"/>
              <a:t> apply to: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Emergency room visits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Inpatient hospitalization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Surgery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Laboratory and blood tests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X-rays and radiology (including high-tech imaging, such as MRI, CT, and PET scans)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/>
              <a:t>Durable medical equipment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36E6218-61BE-48BB-A84F-7D15E9A81FE0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6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Deductibles – apply to Active and Non-Medicare plans only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15239"/>
              </p:ext>
            </p:extLst>
          </p:nvPr>
        </p:nvGraphicFramePr>
        <p:xfrm>
          <a:off x="152400" y="1066801"/>
          <a:ext cx="9677400" cy="435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180">
                <a:tc>
                  <a:txBody>
                    <a:bodyPr/>
                    <a:lstStyle/>
                    <a:p>
                      <a:r>
                        <a:rPr lang="en-US" sz="2000" dirty="0"/>
                        <a:t>Election Status</a:t>
                      </a:r>
                    </a:p>
                  </a:txBody>
                  <a:tcPr marL="100584" marR="100584" marT="50280" marB="50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Amount  for:</a:t>
                      </a:r>
                    </a:p>
                    <a:p>
                      <a:pPr algn="ctr"/>
                      <a:r>
                        <a:rPr lang="en-US" sz="2000" dirty="0"/>
                        <a:t>UniCare Indemnity</a:t>
                      </a:r>
                    </a:p>
                    <a:p>
                      <a:pPr algn="ctr"/>
                      <a:r>
                        <a:rPr lang="en-US" sz="2000" dirty="0"/>
                        <a:t> UniCare</a:t>
                      </a:r>
                      <a:r>
                        <a:rPr lang="en-US" sz="2000" baseline="0" dirty="0"/>
                        <a:t> Plus</a:t>
                      </a:r>
                    </a:p>
                    <a:p>
                      <a:pPr algn="ctr"/>
                      <a:r>
                        <a:rPr lang="en-US" sz="2000" baseline="0" dirty="0"/>
                        <a:t>THP Navigator</a:t>
                      </a:r>
                    </a:p>
                    <a:p>
                      <a:pPr algn="ctr"/>
                      <a:r>
                        <a:rPr lang="en-US" sz="2000" baseline="0" dirty="0"/>
                        <a:t>Fallon Select Care</a:t>
                      </a:r>
                    </a:p>
                    <a:p>
                      <a:pPr algn="ctr"/>
                      <a:r>
                        <a:rPr lang="en-US" sz="2000" baseline="0" dirty="0"/>
                        <a:t>HPHC Independence</a:t>
                      </a:r>
                    </a:p>
                    <a:p>
                      <a:pPr algn="ctr"/>
                      <a:r>
                        <a:rPr lang="en-US" sz="2000" baseline="0" dirty="0"/>
                        <a:t>Allways Health Partners</a:t>
                      </a:r>
                      <a:endParaRPr lang="en-US" sz="2000" dirty="0"/>
                    </a:p>
                  </a:txBody>
                  <a:tcPr marL="100584" marR="100584" marT="50280" marB="50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Amount  for:</a:t>
                      </a:r>
                    </a:p>
                    <a:p>
                      <a:pPr algn="ctr"/>
                      <a:r>
                        <a:rPr lang="en-US" sz="2000" dirty="0"/>
                        <a:t>HNE</a:t>
                      </a:r>
                    </a:p>
                    <a:p>
                      <a:pPr algn="ctr"/>
                      <a:r>
                        <a:rPr lang="en-US" sz="2000" dirty="0"/>
                        <a:t> UniCare Com. Choice</a:t>
                      </a:r>
                    </a:p>
                    <a:p>
                      <a:pPr algn="ctr"/>
                      <a:r>
                        <a:rPr lang="en-US" sz="2000" dirty="0"/>
                        <a:t>THP Spirit</a:t>
                      </a:r>
                    </a:p>
                    <a:p>
                      <a:pPr algn="ctr"/>
                      <a:r>
                        <a:rPr lang="en-US" sz="2000" dirty="0"/>
                        <a:t>Fallon Direct</a:t>
                      </a:r>
                      <a:r>
                        <a:rPr lang="en-US" sz="2000" baseline="0" dirty="0"/>
                        <a:t> Care</a:t>
                      </a:r>
                    </a:p>
                    <a:p>
                      <a:pPr algn="ctr"/>
                      <a:r>
                        <a:rPr lang="en-US" sz="2000" dirty="0"/>
                        <a:t>HPHC Primary Choice</a:t>
                      </a:r>
                    </a:p>
                  </a:txBody>
                  <a:tcPr marL="100584" marR="100584" marT="50280" marB="50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496">
                <a:tc>
                  <a:txBody>
                    <a:bodyPr/>
                    <a:lstStyle/>
                    <a:p>
                      <a:r>
                        <a:rPr lang="en-US" sz="2000" dirty="0"/>
                        <a:t>Individual</a:t>
                      </a:r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100584" marR="100584" marT="50280" marB="50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$500</a:t>
                      </a:r>
                    </a:p>
                  </a:txBody>
                  <a:tcPr marL="100584" marR="100584" marT="50280" marB="50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$400</a:t>
                      </a:r>
                    </a:p>
                  </a:txBody>
                  <a:tcPr marL="100584" marR="100584" marT="50280" marB="50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724">
                <a:tc>
                  <a:txBody>
                    <a:bodyPr/>
                    <a:lstStyle/>
                    <a:p>
                      <a:r>
                        <a:rPr lang="en-US" sz="2000" dirty="0"/>
                        <a:t>Family </a:t>
                      </a:r>
                    </a:p>
                    <a:p>
                      <a:endParaRPr lang="en-US" sz="2000" dirty="0"/>
                    </a:p>
                  </a:txBody>
                  <a:tcPr marL="100584" marR="100584" marT="50280" marB="50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$1000</a:t>
                      </a:r>
                    </a:p>
                  </a:txBody>
                  <a:tcPr marL="100584" marR="100584" marT="50280" marB="50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$800</a:t>
                      </a:r>
                    </a:p>
                  </a:txBody>
                  <a:tcPr marL="100584" marR="100584" marT="50280" marB="50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CF1D53D-5E69-48F0-8E65-2C94ACFC6C64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791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Please see pages 6 and 7 of the BDG for further information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3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Tiered  Provider Copays – apply to Active and Non-Medicare plans only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lvl="1" indent="-502920"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60" dirty="0"/>
              <a:t>Specialists &amp; Hospitals are grouped into “tiers” based on cost &amp; quality </a:t>
            </a:r>
          </a:p>
          <a:p>
            <a:pPr marL="942975" lvl="2" indent="-502920">
              <a:buClr>
                <a:schemeClr val="bg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200" dirty="0"/>
              <a:t>Each carrier tiers differently</a:t>
            </a:r>
          </a:p>
          <a:p>
            <a:pPr marL="942975" lvl="2" indent="-502920">
              <a:buSzPct val="75000"/>
              <a:buFont typeface="Wingdings" panose="05000000000000000000" pitchFamily="2" charset="2"/>
              <a:buChar char="§"/>
            </a:pPr>
            <a:r>
              <a:rPr lang="en-US" altLang="en-US" sz="2200" dirty="0"/>
              <a:t>Tier 1 Providers have lowest member cost &amp; Tier 3 Providers have the highest member cost</a:t>
            </a:r>
          </a:p>
          <a:p>
            <a:pPr marL="942975" lvl="2" indent="-502920">
              <a:buSzPct val="75000"/>
              <a:buFont typeface="Wingdings" panose="05000000000000000000" pitchFamily="2" charset="2"/>
              <a:buChar char="§"/>
            </a:pPr>
            <a:r>
              <a:rPr lang="en-US" altLang="en-US" sz="2200" dirty="0"/>
              <a:t>Certain plans have lower in-patient co-pays</a:t>
            </a:r>
          </a:p>
          <a:p>
            <a:pPr marL="502920" lvl="1" indent="-502920"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2860" dirty="0"/>
              <a:t>When you have an inpatient admission you must pay your deductible first and then you pay the hospital copay</a:t>
            </a:r>
          </a:p>
          <a:p>
            <a:pPr marL="502920" lvl="1" indent="-502920">
              <a:buClr>
                <a:schemeClr val="bg2"/>
              </a:buClr>
              <a:buSzPct val="75000"/>
              <a:buFont typeface="Wingdings" panose="05000000000000000000" pitchFamily="2" charset="2"/>
              <a:buChar char="q"/>
            </a:pPr>
            <a:endParaRPr lang="en-US" altLang="en-US" sz="2860" dirty="0"/>
          </a:p>
          <a:p>
            <a:endParaRPr lang="en-US" altLang="en-US" dirty="0"/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0CC7D3E-B38E-4477-9911-DDBE03C819C7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41" y="5410201"/>
            <a:ext cx="874851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5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Non-participating Hospitals – Active and Non-Medicare plans</a:t>
            </a:r>
          </a:p>
        </p:txBody>
      </p:sp>
      <p:sp>
        <p:nvSpPr>
          <p:cNvPr id="2564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E57830F-684E-4AA5-A2DE-4B8075190345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9525000" cy="4114800"/>
          </a:xfrm>
        </p:spPr>
        <p:txBody>
          <a:bodyPr/>
          <a:lstStyle/>
          <a:p>
            <a:r>
              <a:rPr lang="en-US" sz="1800" dirty="0"/>
              <a:t>All indemnity plans and most broad network plans cover most Massachusetts hospital facilities</a:t>
            </a:r>
          </a:p>
          <a:p>
            <a:pPr lvl="1"/>
            <a:r>
              <a:rPr lang="en-US" sz="1600" dirty="0"/>
              <a:t>UniCare, Tufts Navigator, HPH Independence, and Fallon Select Care</a:t>
            </a:r>
          </a:p>
          <a:p>
            <a:r>
              <a:rPr lang="en-US" sz="1800" dirty="0"/>
              <a:t>Most Regional and Limited Network Plans include non-participating hospitals in their network.</a:t>
            </a:r>
          </a:p>
          <a:p>
            <a:r>
              <a:rPr lang="en-US" sz="1800" dirty="0"/>
              <a:t>Members are encouraged to check the carrier web sites – BDG page 15 for more detailed information</a:t>
            </a:r>
          </a:p>
          <a:p>
            <a:r>
              <a:rPr lang="en-US" sz="1800" dirty="0"/>
              <a:t>Examples:</a:t>
            </a:r>
          </a:p>
          <a:p>
            <a:pPr lvl="1"/>
            <a:r>
              <a:rPr lang="en-US" sz="1800" dirty="0"/>
              <a:t>Fallon Select Care does exclude Cape Cod, Nantucket, Falmouth, and Martha’s’ Vineyard Hospitals</a:t>
            </a:r>
          </a:p>
          <a:p>
            <a:pPr lvl="1"/>
            <a:r>
              <a:rPr lang="en-US" sz="1800" dirty="0"/>
              <a:t>Mass General is excluded from Health New England, HPHC Primary Choice, THP Spirit, UniCare CC, but may be covered under Fallon Directs Piece Of Mind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486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GIC Master Hospital List is included with this information for use when considering which plan option is best suitable for you and your family.</a:t>
            </a:r>
          </a:p>
        </p:txBody>
      </p:sp>
    </p:spTree>
    <p:extLst>
      <p:ext uri="{BB962C8B-B14F-4D97-AF65-F5344CB8AC3E}">
        <p14:creationId xmlns:p14="http://schemas.microsoft.com/office/powerpoint/2010/main" val="809262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Tips for Selecting a GIC Plan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860" dirty="0"/>
              <a:t>Talk to your PCP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Will your POS-plan PCP refer  you to the specialist you want to see?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Don’t say “Do you take Harvard Pilgrim” for example.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Do say “Do you take the GIC Harvard Pilgrim Independence POS Plan?”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860" dirty="0"/>
              <a:t>Contact the carriers on the telephone or online. Ask about: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physicians,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hospitals,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drugs &amp; durable medical equipment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20" dirty="0"/>
              <a:t>(</a:t>
            </a:r>
            <a:r>
              <a:rPr lang="en-US" altLang="en-US" sz="2420" i="1" dirty="0"/>
              <a:t>see </a:t>
            </a:r>
            <a:r>
              <a:rPr lang="en-US" altLang="en-US" sz="2420" i="1" u="sng" dirty="0"/>
              <a:t>Guide</a:t>
            </a:r>
            <a:r>
              <a:rPr lang="en-US" altLang="en-US" sz="2420" i="1" dirty="0"/>
              <a:t>, p. 15, for contact information)</a:t>
            </a:r>
            <a:endParaRPr lang="en-US" altLang="en-US" sz="242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860" dirty="0"/>
              <a:t>Attend a GIC Health Fair  (see </a:t>
            </a:r>
            <a:r>
              <a:rPr lang="en-US" altLang="en-US" sz="2860" i="1" u="sng" dirty="0"/>
              <a:t>Guide</a:t>
            </a:r>
            <a:r>
              <a:rPr lang="en-US" altLang="en-US" sz="2860" dirty="0"/>
              <a:t>, p. 14, for  Health Fair schedule)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24C8BD5-E07D-4A55-B350-B576E3743AC3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753600" cy="304800"/>
          </a:xfrm>
        </p:spPr>
        <p:txBody>
          <a:bodyPr/>
          <a:lstStyle/>
          <a:p>
            <a:r>
              <a:rPr lang="en-US" altLang="en-US" dirty="0"/>
              <a:t>Medicare Retirees – There are no changes for July 2020, summary plan of benefits reminder: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24C8BD5-E07D-4A55-B350-B576E3743AC3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9144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867400"/>
            <a:ext cx="920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See page 10 of the BDG for more information! </a:t>
            </a:r>
          </a:p>
        </p:txBody>
      </p:sp>
    </p:spTree>
    <p:extLst>
      <p:ext uri="{BB962C8B-B14F-4D97-AF65-F5344CB8AC3E}">
        <p14:creationId xmlns:p14="http://schemas.microsoft.com/office/powerpoint/2010/main" val="1990227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4B4C-8CB5-4218-8E3D-866598C83993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90982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41414"/>
                </a:solidFill>
              </a:rPr>
              <a:t>Important Reminders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Annual enrollment is your once-a-year opportunity to change your health plan or coverage election.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/>
              <a:t>You may make certain changes to your elections within 60 days of a qualifying event. </a:t>
            </a:r>
            <a:r>
              <a:rPr lang="en-US" sz="2000" dirty="0"/>
              <a:t>Qualifying events include marriage, birth/adoption, involuntary loss of other coverage, spouse’s Annual Enrollment or return from an approved FMLA or military leave. Your doctor or hospital leaving a network is not a qualifying event. For complete details, go to </a:t>
            </a:r>
            <a:r>
              <a:rPr lang="en-US" sz="2000" b="1" dirty="0"/>
              <a:t>bit.ly/giclifeevents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New hires must enroll in coverage within the first 10 days of employment.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/>
              <a:t>Doctors and hospitals within your network may change during the year.</a:t>
            </a:r>
            <a:r>
              <a:rPr lang="en-US" sz="2000" dirty="0"/>
              <a:t> If your doctor is no longer available, your health insurance carrier will help you find a new one.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When checking provider coverage and tiers, specify the health insurance product’s full name, such as “Tufts Health Plan Spirit” or “Tufts Health Plan Navigator,” and not just “Tufts Health Plan.”</a:t>
            </a:r>
            <a:r>
              <a:rPr lang="en-US" sz="2000" dirty="0"/>
              <a:t> Your health insurance carrier is the best source for this information.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Do not enroll in a non-GIC Medicare Part D product. </a:t>
            </a:r>
            <a:r>
              <a:rPr lang="en-US" sz="2000" dirty="0"/>
              <a:t>All GIC Medicare plans include Medicare Part D coverage. If you enroll in another Part D product, the Centers for Medicare and Medicaid Services will disenroll you from your GIC coverage. This means that you will lose your GIC health, behavioral health and prescription drug benefits.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20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90600" y="4023265"/>
            <a:ext cx="8077200" cy="543655"/>
            <a:chOff x="990600" y="3977545"/>
            <a:chExt cx="8077200" cy="543655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990600" y="3977545"/>
              <a:ext cx="807720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Content Placeholder 11"/>
            <p:cNvSpPr txBox="1">
              <a:spLocks/>
            </p:cNvSpPr>
            <p:nvPr/>
          </p:nvSpPr>
          <p:spPr>
            <a:xfrm>
              <a:off x="990600" y="4088422"/>
              <a:ext cx="8077200" cy="4327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1068388" rtl="0" eaLnBrk="0" fontAlgn="base" hangingPunct="0">
                <a:spcBef>
                  <a:spcPts val="1250"/>
                </a:spcBef>
                <a:spcAft>
                  <a:spcPct val="0"/>
                </a:spcAft>
                <a:buClr>
                  <a:srgbClr val="335A8F"/>
                </a:buClr>
                <a:buSzPct val="90000"/>
                <a:buFont typeface="Wingdings" charset="0"/>
                <a:defRPr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1pPr>
              <a:lvl2pPr marL="228600" indent="-227013" algn="l" defTabSz="1068388" rtl="0" eaLnBrk="0" fontAlgn="base" hangingPunct="0">
                <a:spcBef>
                  <a:spcPts val="125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Wingdings" charset="0"/>
                <a:buChar char="§"/>
                <a:defRPr sz="1400" b="1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2pPr>
              <a:lvl3pPr marL="457200" indent="-227013" algn="l" defTabSz="1068388" rtl="0" eaLnBrk="0" fontAlgn="base" hangingPunct="0">
                <a:spcBef>
                  <a:spcPts val="838"/>
                </a:spcBef>
                <a:spcAft>
                  <a:spcPct val="0"/>
                </a:spcAft>
                <a:buClr>
                  <a:srgbClr val="BEBEBE"/>
                </a:buClr>
                <a:buSzPct val="100000"/>
                <a:buFont typeface="Wingdings" charset="0"/>
                <a:buChar char="§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3pPr>
              <a:lvl4pPr marL="685800" indent="-227013" algn="l" defTabSz="1068388" rtl="0" eaLnBrk="0" fontAlgn="base" hangingPunct="0">
                <a:spcBef>
                  <a:spcPts val="838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Symbol" charset="0"/>
                <a:buChar char="¾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4pPr>
              <a:lvl5pPr marL="9048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100000"/>
                <a:buFont typeface="Wingdings" charset="0"/>
                <a:buChar char="§"/>
                <a:defRPr sz="1400">
                  <a:solidFill>
                    <a:schemeClr val="accent5"/>
                  </a:solidFill>
                  <a:latin typeface="+mn-lt"/>
                  <a:ea typeface="MS PGothic" pitchFamily="34" charset="-128"/>
                  <a:cs typeface="MS PGothic" charset="0"/>
                </a:defRPr>
              </a:lvl5pPr>
              <a:lvl6pPr marL="13620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18192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2764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2733675" indent="-217488" algn="l" defTabSz="1068388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EBEBE"/>
                </a:buClr>
                <a:buSzPct val="90000"/>
                <a:buFont typeface="Wingdings" charset="2"/>
                <a:buChar char="n"/>
                <a:defRPr sz="12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/>
              <a:r>
                <a:rPr lang="en-US" sz="1000" dirty="0">
                  <a:solidFill>
                    <a:schemeClr val="bg1"/>
                  </a:solidFill>
                </a:rPr>
                <a:t>www.NFP.com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13428"/>
            <a:ext cx="1600200" cy="3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9296400" cy="54959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 </a:t>
            </a:r>
            <a:r>
              <a:rPr lang="en-US" altLang="en-US" sz="2800" dirty="0"/>
              <a:t>Town employees, retirees and survivors will continue to receive their health insurance through the GIC 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cs typeface="Arial" charset="0"/>
              </a:rPr>
              <a:t>Open enrollment starts April 6 and is now extended until June1st as a result of the Corona Virus and to allow staff to meet the GIC’s Deadline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b="1" dirty="0">
                <a:cs typeface="Arial" charset="0"/>
              </a:rPr>
              <a:t>Changes in plan selection or enrollment need to be provided to Treasurer’s office by noon on June 1st</a:t>
            </a:r>
            <a:endParaRPr lang="en-US" altLang="en-US" sz="2800" b="1" dirty="0">
              <a:solidFill>
                <a:srgbClr val="FF0000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cs typeface="Arial" charset="0"/>
              </a:rPr>
              <a:t>Members have an opportunity to attend a GIC benefits fair – see next page for schedule and locations, carrier representatives will be available to assist our members as necessary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800" dirty="0">
              <a:solidFill>
                <a:srgbClr val="FF0000"/>
              </a:solidFill>
              <a:cs typeface="Arial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32EE11C-FE7B-4913-8A84-3ECCDEA9B224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B1303-7F51-4009-9E96-22250449E66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9067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Content Placeholder 9"/>
          <p:cNvSpPr>
            <a:spLocks noGrp="1"/>
          </p:cNvSpPr>
          <p:nvPr>
            <p:ph sz="quarter" idx="4"/>
          </p:nvPr>
        </p:nvSpPr>
        <p:spPr>
          <a:xfrm>
            <a:off x="304801" y="1524000"/>
            <a:ext cx="9448799" cy="4975859"/>
          </a:xfrm>
        </p:spPr>
        <p:txBody>
          <a:bodyPr/>
          <a:lstStyle/>
          <a:p>
            <a:r>
              <a:rPr lang="en-US" altLang="en-US" sz="2000" b="1" dirty="0"/>
              <a:t>Health Benefit Changes / Improvements made to UniCare plans (Base, Plus, and CC) </a:t>
            </a:r>
          </a:p>
          <a:p>
            <a:pPr lvl="1"/>
            <a:r>
              <a:rPr lang="en-US" altLang="en-US" sz="1800" b="1" dirty="0"/>
              <a:t>Reduced or eliminated </a:t>
            </a:r>
            <a:r>
              <a:rPr lang="en-US" altLang="en-US" sz="1800" dirty="0"/>
              <a:t>co-pays, deductibles and co-insurance for behavioral health parity with other plans</a:t>
            </a:r>
          </a:p>
          <a:p>
            <a:r>
              <a:rPr lang="en-US" altLang="en-US" sz="2000" b="1" dirty="0"/>
              <a:t>No other changes included for remaining plans – reminder though, provider tiers change each July 1</a:t>
            </a:r>
            <a:r>
              <a:rPr lang="en-US" altLang="en-US" sz="2000" b="1" baseline="30000" dirty="0"/>
              <a:t>st</a:t>
            </a:r>
            <a:r>
              <a:rPr lang="en-US" altLang="en-US" sz="2000" b="1" dirty="0"/>
              <a:t>.</a:t>
            </a:r>
          </a:p>
          <a:p>
            <a:r>
              <a:rPr lang="en-US" altLang="en-US" sz="2000" b="1" dirty="0"/>
              <a:t>Premium Cost Increases: East Bridgewater Average = 4.74%</a:t>
            </a:r>
          </a:p>
          <a:p>
            <a:pPr lvl="1"/>
            <a:r>
              <a:rPr lang="en-US" altLang="en-US" sz="1600" b="1" dirty="0"/>
              <a:t>Final to be based on actual enrollments after open enrollment/educational meetings!</a:t>
            </a:r>
          </a:p>
          <a:p>
            <a:pPr lvl="1"/>
            <a:r>
              <a:rPr lang="en-US" altLang="en-US" sz="1600" dirty="0"/>
              <a:t>Regional Plans: 	4.1% to 6.7%  (HNE &amp; Allways Health Partners)</a:t>
            </a:r>
          </a:p>
          <a:p>
            <a:pPr lvl="1"/>
            <a:r>
              <a:rPr lang="en-US" altLang="en-US" sz="1600" dirty="0"/>
              <a:t>Limited Plans: 	3% to 7.6% (UniCare CC, Tufts Spirit, Fallon Direct, HPHC Primary Choice)</a:t>
            </a:r>
          </a:p>
          <a:p>
            <a:pPr lvl="1"/>
            <a:r>
              <a:rPr lang="en-US" altLang="en-US" sz="1600" dirty="0"/>
              <a:t>Broad Plans:	3% to 7.1% (UniCare Plus, Tufts Navigator, Fallon Select, HPHC Independence)</a:t>
            </a:r>
          </a:p>
          <a:p>
            <a:pPr lvl="1"/>
            <a:r>
              <a:rPr lang="en-US" altLang="en-US" sz="1600" dirty="0"/>
              <a:t>National Plans:	7% to 7.3% (UniCare Basic w/o CIC, UniCare Basic w/CIC)</a:t>
            </a:r>
          </a:p>
          <a:p>
            <a:pPr lvl="1"/>
            <a:r>
              <a:rPr lang="en-US" altLang="en-US" sz="1600" dirty="0"/>
              <a:t>Medicare Plans:	.8% to 3.3% TMP, TMC, UniCare Ind OME w/CIC, HPHC Enh, HNE Med Sup)</a:t>
            </a:r>
          </a:p>
        </p:txBody>
      </p:sp>
      <p:sp>
        <p:nvSpPr>
          <p:cNvPr id="1641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FY21</a:t>
            </a:r>
          </a:p>
        </p:txBody>
      </p:sp>
      <p:sp>
        <p:nvSpPr>
          <p:cNvPr id="16414" name="Text Placeholder 6"/>
          <p:cNvSpPr>
            <a:spLocks noGrp="1"/>
          </p:cNvSpPr>
          <p:nvPr>
            <p:ph type="body" idx="1"/>
          </p:nvPr>
        </p:nvSpPr>
        <p:spPr>
          <a:xfrm>
            <a:off x="380999" y="990600"/>
            <a:ext cx="9525001" cy="533400"/>
          </a:xfrm>
        </p:spPr>
        <p:txBody>
          <a:bodyPr/>
          <a:lstStyle/>
          <a:p>
            <a:r>
              <a:rPr lang="en-US" altLang="en-US" sz="2800" u="sng" dirty="0"/>
              <a:t>GIC Health Care Plan Changes effective July 1,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3DC6-AD4C-40C8-9E69-0CB627ED479B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0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GIC’s Medical Plans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753600" cy="5495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en-US" sz="2860" dirty="0"/>
              <a:t>The GIC offers </a:t>
            </a:r>
            <a:r>
              <a:rPr lang="en-US" altLang="en-US" sz="2860" u="sng" dirty="0"/>
              <a:t>12 plans </a:t>
            </a:r>
            <a:r>
              <a:rPr lang="en-US" altLang="en-US" sz="2860" dirty="0"/>
              <a:t>for Active Employees and Non-Medicare Eligible Retirees &amp; Survivors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2 Indemnity Plans – National Network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2 PPO –Type Plans – Improved benefits with local network provider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2 POS Plans – Broad network access, referred in network provides better benefits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1 Broad Network HMO Plan –Broad network access,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5 Limited Network HMO Plans</a:t>
            </a:r>
          </a:p>
          <a:p>
            <a:pPr marL="502920" lvl="1" indent="0">
              <a:lnSpc>
                <a:spcPct val="80000"/>
              </a:lnSpc>
              <a:buNone/>
              <a:defRPr/>
            </a:pPr>
            <a:endParaRPr lang="en-US" altLang="en-US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cs typeface="Arial" charset="0"/>
              </a:rPr>
              <a:t>GIC plans have geographic limitations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Consult the map on p.5 of the Benefit Decision Guide for Active Employee and Non Medicare Retirees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cs typeface="Arial" charset="0"/>
              </a:rPr>
              <a:t>Consult the map on p. 9 of the Benefit Decision Guide for Medicare Retirees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EC6DE75-305F-41E2-AF91-FD6B6337FFCA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5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9906000" cy="907944"/>
          </a:xfrm>
        </p:spPr>
        <p:txBody>
          <a:bodyPr/>
          <a:lstStyle/>
          <a:p>
            <a:r>
              <a:rPr lang="en-US" altLang="en-US" dirty="0"/>
              <a:t>Which GIC plans are the Town’s  245 employees and 51 Non-Medicare retirees covered under today?</a:t>
            </a:r>
            <a:endParaRPr lang="en-US" altLang="en-US" sz="2640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7645215"/>
              </p:ext>
            </p:extLst>
          </p:nvPr>
        </p:nvGraphicFramePr>
        <p:xfrm>
          <a:off x="152400" y="1371600"/>
          <a:ext cx="9677400" cy="562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DF49-73C2-4866-99F0-76A9CC078AE3}" type="slidenum">
              <a:rPr lang="en-US" altLang="en-US" smtClean="0">
                <a:solidFill>
                  <a:schemeClr val="tx1"/>
                </a:solidFill>
              </a:rPr>
              <a:pPr/>
              <a:t>6</a:t>
            </a:fld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7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GIC’s Medical Plans – How they compare!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Wingdings" panose="05000000000000000000" pitchFamily="2" charset="2"/>
              <a:buChar char="§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817245" indent="-314325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2200">
                <a:solidFill>
                  <a:srgbClr val="333333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25730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•"/>
              <a:defRPr sz="26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6022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–"/>
              <a:defRPr sz="154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263140" indent="-251460" eaLnBrk="0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26898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77190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274820" indent="-251460" defTabSz="502920" eaLnBrk="0" fontAlgn="base" hangingPunct="0">
              <a:spcBef>
                <a:spcPts val="660"/>
              </a:spcBef>
              <a:spcAft>
                <a:spcPts val="660"/>
              </a:spcAft>
              <a:buClr>
                <a:srgbClr val="002E63"/>
              </a:buClr>
              <a:buFont typeface="Arial" panose="020B0604020202020204" pitchFamily="34" charset="0"/>
              <a:buChar char="»"/>
              <a:defRPr sz="1320">
                <a:solidFill>
                  <a:srgbClr val="333333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EC6DE75-305F-41E2-AF91-FD6B6337FFCA}" type="slidenum">
              <a:rPr lang="en-US" altLang="en-US" sz="1100">
                <a:solidFill>
                  <a:srgbClr val="567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 sz="1100" dirty="0">
              <a:solidFill>
                <a:srgbClr val="5679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339655"/>
              </p:ext>
            </p:extLst>
          </p:nvPr>
        </p:nvGraphicFramePr>
        <p:xfrm>
          <a:off x="228602" y="990602"/>
          <a:ext cx="9525000" cy="571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22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Category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Indemnity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PPO -Type</a:t>
                      </a:r>
                    </a:p>
                    <a:p>
                      <a:pPr algn="ctr"/>
                      <a:r>
                        <a:rPr lang="en-US" sz="1300" dirty="0"/>
                        <a:t>Preferred Provider Organization Plan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</a:t>
                      </a:r>
                    </a:p>
                    <a:p>
                      <a:pPr algn="ctr"/>
                      <a:r>
                        <a:rPr lang="en-US" sz="1300" dirty="0"/>
                        <a:t>Point of Service </a:t>
                      </a:r>
                    </a:p>
                    <a:p>
                      <a:pPr algn="ctr"/>
                      <a:r>
                        <a:rPr lang="en-US" sz="1300" dirty="0"/>
                        <a:t>Plan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HMO</a:t>
                      </a:r>
                    </a:p>
                    <a:p>
                      <a:pPr algn="ctr"/>
                      <a:r>
                        <a:rPr lang="en-US" sz="1300" dirty="0"/>
                        <a:t>Health Maintenance Organization Plan</a:t>
                      </a:r>
                    </a:p>
                  </a:txBody>
                  <a:tcPr marL="100584" marR="100584" marT="50288" marB="50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Provider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Choice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Highest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Moderate </a:t>
                      </a:r>
                    </a:p>
                    <a:p>
                      <a:pPr algn="ctr"/>
                      <a:r>
                        <a:rPr lang="en-US" sz="1800" dirty="0"/>
                        <a:t>To Limited</a:t>
                      </a:r>
                    </a:p>
                  </a:txBody>
                  <a:tcPr marL="100584" marR="100584" marT="50288" marB="50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PCP Required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100584" marR="100584" marT="50288" marB="50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Referral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Required</a:t>
                      </a:r>
                      <a:endParaRPr lang="en-US" sz="1800" dirty="0"/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 Required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Required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Required</a:t>
                      </a:r>
                    </a:p>
                  </a:txBody>
                  <a:tcPr marL="100584" marR="100584" marT="50288" marB="50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Your</a:t>
                      </a:r>
                      <a:r>
                        <a:rPr lang="en-US" sz="1800" baseline="0" dirty="0"/>
                        <a:t> Cost</a:t>
                      </a:r>
                      <a:endParaRPr lang="en-US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Highest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Lower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Higher</a:t>
                      </a:r>
                    </a:p>
                  </a:txBody>
                  <a:tcPr marL="100584" marR="100584" marT="50288" marB="50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Lowest</a:t>
                      </a:r>
                    </a:p>
                  </a:txBody>
                  <a:tcPr marL="100584" marR="100584" marT="50288" marB="50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67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GIC – Full Town and subscriber premium 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3DC6-AD4C-40C8-9E69-0CB627ED479B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4" y="4572000"/>
            <a:ext cx="9724092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6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"/>
  <p:tag name="2" val="2"/>
  <p:tag name="3" val="3"/>
  <p:tag name="4" val="4"/>
  <p:tag name="5" val="5"/>
  <p:tag name="6" val="6"/>
  <p:tag name="7" val="7"/>
  <p:tag name="8" val="8"/>
  <p:tag name="9" val="9"/>
  <p:tag name="10" val="10"/>
  <p:tag name="11" val="11"/>
  <p:tag name="12" val="12"/>
  <p:tag name="13" val="13"/>
  <p:tag name="14" val="14"/>
</p:tagLst>
</file>

<file path=ppt/theme/theme1.xml><?xml version="1.0" encoding="utf-8"?>
<a:theme xmlns:a="http://schemas.openxmlformats.org/drawingml/2006/main" name="_NFPNY.PitchBookTemplate_5.31.12v1">
  <a:themeElements>
    <a:clrScheme name="Custom 5">
      <a:dk1>
        <a:srgbClr val="3C4652"/>
      </a:dk1>
      <a:lt1>
        <a:srgbClr val="FFFFFF"/>
      </a:lt1>
      <a:dk2>
        <a:srgbClr val="3C4652"/>
      </a:dk2>
      <a:lt2>
        <a:srgbClr val="FFFFFF"/>
      </a:lt2>
      <a:accent1>
        <a:srgbClr val="4F9237"/>
      </a:accent1>
      <a:accent2>
        <a:srgbClr val="00AAC3"/>
      </a:accent2>
      <a:accent3>
        <a:srgbClr val="0074BC"/>
      </a:accent3>
      <a:accent4>
        <a:srgbClr val="F6D03A"/>
      </a:accent4>
      <a:accent5>
        <a:srgbClr val="EB9D00"/>
      </a:accent5>
      <a:accent6>
        <a:srgbClr val="DD5143"/>
      </a:accent6>
      <a:hlink>
        <a:srgbClr val="9A498B"/>
      </a:hlink>
      <a:folHlink>
        <a:srgbClr val="8978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azard PowerPoint Template Lt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zard PowerPoint Template Lt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zard PowerPoint Template Lt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_NFPNY.PitchBookTemplate_5.31.12v1.potx</Template>
  <TotalTime>54828</TotalTime>
  <Words>2136</Words>
  <Application>Microsoft Office PowerPoint</Application>
  <PresentationFormat>Custom</PresentationFormat>
  <Paragraphs>303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Century Gothic</vt:lpstr>
      <vt:lpstr>Garamond</vt:lpstr>
      <vt:lpstr>Helvetica Neue</vt:lpstr>
      <vt:lpstr>Times New Roman</vt:lpstr>
      <vt:lpstr>Wingdings</vt:lpstr>
      <vt:lpstr>_NFPNY.PitchBookTemplate_5.31.12v1</vt:lpstr>
      <vt:lpstr>1_Default Design</vt:lpstr>
      <vt:lpstr>The GIC July 2020:  Plan and rate information for assistance in choosing the “”Right Plan for You”</vt:lpstr>
      <vt:lpstr>Today’s Agenda</vt:lpstr>
      <vt:lpstr>Overview</vt:lpstr>
      <vt:lpstr>PowerPoint Presentation</vt:lpstr>
      <vt:lpstr>FY21</vt:lpstr>
      <vt:lpstr>The GIC’s Medical Plans</vt:lpstr>
      <vt:lpstr>Which GIC plans are the Town’s  245 employees and 51 Non-Medicare retirees covered under today?</vt:lpstr>
      <vt:lpstr>The GIC’s Medical Plans – How they compare!</vt:lpstr>
      <vt:lpstr>GIC – Full Town and subscriber premium rate</vt:lpstr>
      <vt:lpstr>GIC – Active &amp; Non-Medicare Retiree: Town of East Bridgewater – Your Monthly Contribution Splits for Ind or Fam Coverage</vt:lpstr>
      <vt:lpstr>GIC – Active &amp; Non-Medicare Retiree: Town of East Bridgewater – Your Monthly Contribution Splits for Ind or Fam Coverage</vt:lpstr>
      <vt:lpstr>GIC – Active &amp; Non-Medicare Retiree: Town of East Bridgewater – Your Monthly Contribution Splits for Ind or Fam Coverage</vt:lpstr>
      <vt:lpstr>Which plans are the current 225 Medicare subscribers covered under today?</vt:lpstr>
      <vt:lpstr>GIC – Medicare Retiree: Town of East Bridgewater – Your Monthly Contribution Split</vt:lpstr>
      <vt:lpstr>GIC Limited Network HMO Plans (5 choices)</vt:lpstr>
      <vt:lpstr>GIC Broad Network HMO Plan (1 choice)</vt:lpstr>
      <vt:lpstr>GIC PPO-Type Plans (2 choices)</vt:lpstr>
      <vt:lpstr>GIC POS Plans (2 choices)</vt:lpstr>
      <vt:lpstr>GIC Indemnity Plan (2 Choices)</vt:lpstr>
      <vt:lpstr>All Non-Medicare Plans Include Deductibles For Certain Medical Care Services</vt:lpstr>
      <vt:lpstr>Reminder</vt:lpstr>
      <vt:lpstr>Deductibles – apply to Active and Non-Medicare plans only</vt:lpstr>
      <vt:lpstr>Tiered  Provider Copays – apply to Active and Non-Medicare plans only</vt:lpstr>
      <vt:lpstr>Non-participating Hospitals – Active and Non-Medicare plans</vt:lpstr>
      <vt:lpstr>Tips for Selecting a GIC Plan</vt:lpstr>
      <vt:lpstr>Medicare Retirees – There are no changes for July 2020, summary plan of benefits reminder: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Hanson</dc:title>
  <dc:creator>Shannon Denise Evans</dc:creator>
  <cp:lastModifiedBy>Melissa Morrissey</cp:lastModifiedBy>
  <cp:revision>1579</cp:revision>
  <cp:lastPrinted>2019-03-21T16:37:40Z</cp:lastPrinted>
  <dcterms:created xsi:type="dcterms:W3CDTF">2012-07-19T21:49:40Z</dcterms:created>
  <dcterms:modified xsi:type="dcterms:W3CDTF">2020-04-06T19:51:29Z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th">
    <vt:lpwstr>APRIL</vt:lpwstr>
  </property>
  <property fmtid="{D5CDD505-2E9C-101B-9397-08002B2CF9AE}" pid="3" name="Day">
    <vt:i4>26</vt:i4>
  </property>
  <property fmtid="{D5CDD505-2E9C-101B-9397-08002B2CF9AE}" pid="4" name="Year">
    <vt:i4>2010</vt:i4>
  </property>
  <property fmtid="{D5CDD505-2E9C-101B-9397-08002B2CF9AE}" pid="5" name="Template Date">
    <vt:filetime>2003-09-12T04:00:00Z</vt:filetime>
  </property>
  <property fmtid="{D5CDD505-2E9C-101B-9397-08002B2CF9AE}" pid="6" name="Template Version">
    <vt:lpwstr>6.5</vt:lpwstr>
  </property>
  <property fmtid="{D5CDD505-2E9C-101B-9397-08002B2CF9AE}" pid="7" name="Paper Size">
    <vt:lpwstr>Letter</vt:lpwstr>
  </property>
  <property fmtid="{D5CDD505-2E9C-101B-9397-08002B2CF9AE}" pid="8" name="Date Format">
    <vt:lpwstr>DDMMMMYY</vt:lpwstr>
  </property>
  <property fmtid="{D5CDD505-2E9C-101B-9397-08002B2CF9AE}" pid="9" name="DraftTime">
    <vt:lpwstr>False</vt:lpwstr>
  </property>
  <property fmtid="{D5CDD505-2E9C-101B-9397-08002B2CF9AE}" pid="10" name="CustomProp1">
    <vt:lpwstr>Cover</vt:lpwstr>
  </property>
  <property fmtid="{D5CDD505-2E9C-101B-9397-08002B2CF9AE}" pid="11" name="HideTitleOnHdr">
    <vt:bool>false</vt:bool>
  </property>
  <property fmtid="{D5CDD505-2E9C-101B-9397-08002B2CF9AE}" pid="12" name="HideTitleOnCover">
    <vt:bool>false</vt:bool>
  </property>
  <property fmtid="{D5CDD505-2E9C-101B-9397-08002B2CF9AE}" pid="13" name="ShowFilePath">
    <vt:bool>false</vt:bool>
  </property>
</Properties>
</file>