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7" r:id="rId1"/>
    <p:sldMasterId id="2147483852" r:id="rId2"/>
  </p:sldMasterIdLst>
  <p:notesMasterIdLst>
    <p:notesMasterId r:id="rId23"/>
  </p:notesMasterIdLst>
  <p:handoutMasterIdLst>
    <p:handoutMasterId r:id="rId24"/>
  </p:handoutMasterIdLst>
  <p:sldIdLst>
    <p:sldId id="256" r:id="rId3"/>
    <p:sldId id="403" r:id="rId4"/>
    <p:sldId id="293" r:id="rId5"/>
    <p:sldId id="367" r:id="rId6"/>
    <p:sldId id="379" r:id="rId7"/>
    <p:sldId id="405" r:id="rId8"/>
    <p:sldId id="372" r:id="rId9"/>
    <p:sldId id="406" r:id="rId10"/>
    <p:sldId id="350" r:id="rId11"/>
    <p:sldId id="404" r:id="rId12"/>
    <p:sldId id="391" r:id="rId13"/>
    <p:sldId id="399" r:id="rId14"/>
    <p:sldId id="400" r:id="rId15"/>
    <p:sldId id="398" r:id="rId16"/>
    <p:sldId id="326" r:id="rId17"/>
    <p:sldId id="327" r:id="rId18"/>
    <p:sldId id="401" r:id="rId19"/>
    <p:sldId id="402" r:id="rId20"/>
    <p:sldId id="329" r:id="rId21"/>
    <p:sldId id="316" r:id="rId22"/>
  </p:sldIdLst>
  <p:sldSz cx="10058400" cy="77724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4512">
          <p15:clr>
            <a:srgbClr val="A4A3A4"/>
          </p15:clr>
        </p15:guide>
        <p15:guide id="5" orient="horz" pos="672">
          <p15:clr>
            <a:srgbClr val="A4A3A4"/>
          </p15:clr>
        </p15:guide>
        <p15:guide id="6" orient="horz" pos="1152">
          <p15:clr>
            <a:srgbClr val="A4A3A4"/>
          </p15:clr>
        </p15:guide>
        <p15:guide id="7" pos="192">
          <p15:clr>
            <a:srgbClr val="A4A3A4"/>
          </p15:clr>
        </p15:guide>
        <p15:guide id="8">
          <p15:clr>
            <a:srgbClr val="A4A3A4"/>
          </p15:clr>
        </p15:guide>
        <p15:guide id="9" pos="1853">
          <p15:clr>
            <a:srgbClr val="A4A3A4"/>
          </p15:clr>
        </p15:guide>
        <p15:guide id="10" pos="3168">
          <p15:clr>
            <a:srgbClr val="A4A3A4"/>
          </p15:clr>
        </p15:guide>
        <p15:guide id="11" pos="5472">
          <p15:clr>
            <a:srgbClr val="A4A3A4"/>
          </p15:clr>
        </p15:guide>
        <p15:guide id="12" pos="6335">
          <p15:clr>
            <a:srgbClr val="A4A3A4"/>
          </p15:clr>
        </p15:guide>
        <p15:guide id="13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12B"/>
    <a:srgbClr val="3C4652"/>
    <a:srgbClr val="4C5A51"/>
    <a:srgbClr val="F8F8F8"/>
    <a:srgbClr val="E9A800"/>
    <a:srgbClr val="005483"/>
    <a:srgbClr val="007D91"/>
    <a:srgbClr val="595959"/>
    <a:srgbClr val="8B9A92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50067" autoAdjust="0"/>
  </p:normalViewPr>
  <p:slideViewPr>
    <p:cSldViewPr>
      <p:cViewPr varScale="1">
        <p:scale>
          <a:sx n="101" d="100"/>
          <a:sy n="101" d="100"/>
        </p:scale>
        <p:origin x="1500" y="138"/>
      </p:cViewPr>
      <p:guideLst>
        <p:guide orient="horz" pos="2448"/>
        <p:guide orient="horz" pos="432"/>
        <p:guide orient="horz" pos="960"/>
        <p:guide orient="horz" pos="4512"/>
        <p:guide orient="horz" pos="672"/>
        <p:guide orient="horz" pos="1152"/>
        <p:guide pos="192"/>
        <p:guide/>
        <p:guide pos="1853"/>
        <p:guide pos="3168"/>
        <p:guide pos="5472"/>
        <p:guide pos="6335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696" y="-96"/>
      </p:cViewPr>
      <p:guideLst>
        <p:guide orient="horz" pos="2872"/>
        <p:guide pos="2140"/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949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2" y="0"/>
            <a:ext cx="2972948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236"/>
            <a:ext cx="2972949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2" y="8685236"/>
            <a:ext cx="2972948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22F04E68-DC45-4C44-8CD0-64C6B3FED5D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72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949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52" y="0"/>
            <a:ext cx="2972948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685800"/>
            <a:ext cx="44354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44966"/>
            <a:ext cx="5030663" cy="41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36"/>
            <a:ext cx="2972949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52" y="8685236"/>
            <a:ext cx="2972948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6" tIns="45041" rIns="90086" bIns="450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4D5CD420-CE54-2F43-8C9F-DC7D41AB5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CD420-CE54-2F43-8C9F-DC7D41AB5F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9177" y="45727"/>
            <a:ext cx="9940047" cy="76809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5150"/>
          <a:stretch/>
        </p:blipFill>
        <p:spPr>
          <a:xfrm>
            <a:off x="3104868" y="126123"/>
            <a:ext cx="6115332" cy="754069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379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3001"/>
            <a:ext cx="4403725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93792" y="1143001"/>
            <a:ext cx="4407408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7AC71-3017-464F-A439-A19B329CC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09666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75074"/>
            <a:ext cx="9144000" cy="2450851"/>
          </a:xfrm>
          <a:prstGeom prst="rect">
            <a:avLst/>
          </a:prstGeom>
        </p:spPr>
        <p:txBody>
          <a:bodyPr numCol="2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5638800"/>
            <a:ext cx="9144000" cy="122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55223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89569"/>
            <a:ext cx="4443412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2789569"/>
            <a:ext cx="4445000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92136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2492136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964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981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581400"/>
            <a:ext cx="9144000" cy="33345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291778"/>
            <a:ext cx="9144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148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2"/>
            <a:ext cx="4443412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1600202"/>
            <a:ext cx="4445000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8178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1158178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1105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441775"/>
            <a:ext cx="4443412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441775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1148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41148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526940"/>
            <a:ext cx="4443412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526940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99965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99965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88425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46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 baseline="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6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4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4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57200" y="3370802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5156200" y="3370802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7200" y="3043827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156200" y="3043827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457200" y="527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5156200" y="527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200" y="495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156200" y="495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2878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S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35784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02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03141"/>
            <a:ext cx="4343400" cy="58050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2086-7E64-3743-816E-BEFF752AB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150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5156200" y="4477868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22739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Bottom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4175"/>
            <a:ext cx="4443412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594175"/>
            <a:ext cx="4445000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904875" marR="0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None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923925" marR="0" lvl="3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2672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9144000" cy="3048000"/>
          </a:xfrm>
          <a:prstGeom prst="rect">
            <a:avLst/>
          </a:prstGeom>
        </p:spPr>
        <p:txBody>
          <a:bodyPr/>
          <a:lstStyle>
            <a:lvl1pPr marL="2270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1pPr>
            <a:lvl2pPr marL="4556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2pPr>
            <a:lvl3pPr marL="6842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923925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 sz="1400"/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27013" marR="0" lvl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First level</a:t>
            </a:r>
          </a:p>
          <a:p>
            <a:pPr marL="455613" marR="0" lvl="1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Second level</a:t>
            </a:r>
          </a:p>
          <a:p>
            <a:pPr marL="684213" marR="0" lvl="2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Third level</a:t>
            </a:r>
          </a:p>
          <a:p>
            <a:pPr marL="923925" marR="0" lvl="3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Fourth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AC86-39A9-464C-9407-A5065FEA2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2672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62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  <p:pic>
        <p:nvPicPr>
          <p:cNvPr id="20" name="Picture 19" descr="nfp-logo-artwork-rgb-white-90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1152"/>
            <a:ext cx="1600200" cy="4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5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3226C-0FCD-5545-8ABF-D80583CE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52280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9177" y="45727"/>
            <a:ext cx="9940047" cy="76809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5150"/>
          <a:stretch/>
        </p:blipFill>
        <p:spPr>
          <a:xfrm>
            <a:off x="3104868" y="126123"/>
            <a:ext cx="6115332" cy="754069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>
                    <a:lumMod val="75000"/>
                  </a:srgb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70840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>
                    <a:lumMod val="85000"/>
                  </a:srgb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  <p:pic>
        <p:nvPicPr>
          <p:cNvPr id="20" name="Picture 19" descr="nfp-logo-artwork-rgb-white-90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1152"/>
            <a:ext cx="1600200" cy="4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3"/>
          <a:stretch/>
        </p:blipFill>
        <p:spPr>
          <a:xfrm>
            <a:off x="55879" y="55880"/>
            <a:ext cx="9948674" cy="3030878"/>
          </a:xfrm>
          <a:prstGeom prst="rect">
            <a:avLst/>
          </a:prstGeom>
          <a:ln w="3175" cmpd="sng">
            <a:solidFill>
              <a:srgbClr val="46712B"/>
            </a:solidFill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>
                    <a:lumMod val="85000"/>
                  </a:srgb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9147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D2401-91C3-5949-AE84-3909CAD9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143000"/>
            <a:ext cx="9144000" cy="5769864"/>
          </a:xfrm>
          <a:prstGeom prst="rect">
            <a:avLst/>
          </a:prstGeom>
        </p:spPr>
        <p:txBody>
          <a:bodyPr/>
          <a:lstStyle>
            <a:lvl1pPr>
              <a:spcBef>
                <a:spcPts val="883"/>
              </a:spcBef>
              <a:defRPr sz="1200"/>
            </a:lvl1pPr>
            <a:lvl2pPr marL="455613" indent="-227013">
              <a:spcBef>
                <a:spcPts val="883"/>
              </a:spcBef>
              <a:buClr>
                <a:schemeClr val="accent2"/>
              </a:buClr>
              <a:tabLst/>
              <a:defRPr sz="1200"/>
            </a:lvl2pPr>
            <a:lvl3pPr>
              <a:defRPr sz="1200"/>
            </a:lvl3pPr>
            <a:lvl4pPr>
              <a:spcBef>
                <a:spcPts val="883"/>
              </a:spcBef>
              <a:defRPr sz="1200"/>
            </a:lvl4pPr>
            <a:lvl5pPr>
              <a:spcBef>
                <a:spcPts val="883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 algn="just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987390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rgbClr val="4671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116" name="Picture 1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18" name="Round Same Side Corner Rectangle 1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367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669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79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3"/>
          <a:stretch/>
        </p:blipFill>
        <p:spPr>
          <a:xfrm>
            <a:off x="55879" y="55880"/>
            <a:ext cx="9948674" cy="3030878"/>
          </a:xfrm>
          <a:prstGeom prst="rect">
            <a:avLst/>
          </a:prstGeom>
          <a:ln w="3175" cmpd="sng">
            <a:solidFill>
              <a:srgbClr val="46712B"/>
            </a:solidFill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539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700000">
            <a:off x="533400" y="914400"/>
            <a:ext cx="2535920" cy="2535920"/>
            <a:chOff x="533400" y="914400"/>
            <a:chExt cx="2535920" cy="253592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648960" y="91440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3C4652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 bwMode="auto">
            <a:xfrm>
              <a:off x="1648960" y="283006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3C4652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 bwMode="auto">
            <a:xfrm rot="16200000">
              <a:off x="69113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3C4652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 bwMode="auto">
            <a:xfrm rot="16200000">
              <a:off x="260679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dirty="0">
                <a:solidFill>
                  <a:srgbClr val="3C4652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sp>
        <p:nvSpPr>
          <p:cNvPr id="13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563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306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3001"/>
            <a:ext cx="4403725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93792" y="1143001"/>
            <a:ext cx="4407408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7AC71-3017-464F-A439-A19B329CC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066280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75074"/>
            <a:ext cx="9144000" cy="2450851"/>
          </a:xfrm>
          <a:prstGeom prst="rect">
            <a:avLst/>
          </a:prstGeom>
        </p:spPr>
        <p:txBody>
          <a:bodyPr numCol="2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5638800"/>
            <a:ext cx="9144000" cy="122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658549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89569"/>
            <a:ext cx="4443412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2789569"/>
            <a:ext cx="4445000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92136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2492136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327931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981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581400"/>
            <a:ext cx="9144000" cy="33345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291778"/>
            <a:ext cx="9144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886002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2"/>
            <a:ext cx="4443412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1600202"/>
            <a:ext cx="4445000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8178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1158178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629689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441775"/>
            <a:ext cx="4443412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441775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1148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41148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526940"/>
            <a:ext cx="4443412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526940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99965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99965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>
                <a:solidFill>
                  <a:srgbClr val="0074B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870815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46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 baseline="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6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4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4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>
                <a:solidFill>
                  <a:srgbClr val="0074B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25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57200" y="3370802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5156200" y="3370802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7200" y="3043827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156200" y="3043827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457200" y="527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5156200" y="527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200" y="495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156200" y="495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444015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S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35784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02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03141"/>
            <a:ext cx="4343400" cy="58050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2086-7E64-3743-816E-BEFF752ABA23}" type="slidenum">
              <a:rPr lang="en-US">
                <a:solidFill>
                  <a:srgbClr val="0074B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150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5156200" y="4477868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38403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D2401-91C3-5949-AE84-3909CAD9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143000"/>
            <a:ext cx="9144000" cy="5769864"/>
          </a:xfrm>
          <a:prstGeom prst="rect">
            <a:avLst/>
          </a:prstGeom>
        </p:spPr>
        <p:txBody>
          <a:bodyPr/>
          <a:lstStyle>
            <a:lvl1pPr>
              <a:spcBef>
                <a:spcPts val="883"/>
              </a:spcBef>
              <a:defRPr sz="1200"/>
            </a:lvl1pPr>
            <a:lvl2pPr marL="455613" indent="-227013">
              <a:spcBef>
                <a:spcPts val="883"/>
              </a:spcBef>
              <a:buClr>
                <a:schemeClr val="accent2"/>
              </a:buClr>
              <a:tabLst/>
              <a:defRPr sz="1200"/>
            </a:lvl2pPr>
            <a:lvl3pPr>
              <a:defRPr sz="1200"/>
            </a:lvl3pPr>
            <a:lvl4pPr>
              <a:spcBef>
                <a:spcPts val="883"/>
              </a:spcBef>
              <a:defRPr sz="1200"/>
            </a:lvl4pPr>
            <a:lvl5pPr>
              <a:spcBef>
                <a:spcPts val="883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 algn="just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265589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Bottom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4175"/>
            <a:ext cx="4443412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594175"/>
            <a:ext cx="4445000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904875" marR="0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None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923925" marR="0" lvl="3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2672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9144000" cy="3048000"/>
          </a:xfrm>
          <a:prstGeom prst="rect">
            <a:avLst/>
          </a:prstGeom>
        </p:spPr>
        <p:txBody>
          <a:bodyPr/>
          <a:lstStyle>
            <a:lvl1pPr marL="2270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1pPr>
            <a:lvl2pPr marL="4556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2pPr>
            <a:lvl3pPr marL="6842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923925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 sz="1400"/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27013" marR="0" lvl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First level</a:t>
            </a:r>
          </a:p>
          <a:p>
            <a:pPr marL="455613" marR="0" lvl="1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Second level</a:t>
            </a:r>
          </a:p>
          <a:p>
            <a:pPr marL="684213" marR="0" lvl="2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Third level</a:t>
            </a:r>
          </a:p>
          <a:p>
            <a:pPr marL="923925" marR="0" lvl="3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Fourth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AC86-39A9-464C-9407-A5065FEA234B}" type="slidenum">
              <a:rPr lang="en-US">
                <a:solidFill>
                  <a:srgbClr val="0074B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2672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778467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3226C-0FCD-5545-8ABF-D80583CE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028526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rgbClr val="4671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60" name="Rectangle 5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18" name="Round Same Side Corner Rectangle 1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0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1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700000">
            <a:off x="533400" y="914400"/>
            <a:ext cx="2535920" cy="2535920"/>
            <a:chOff x="533400" y="914400"/>
            <a:chExt cx="2535920" cy="253592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648960" y="91440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 bwMode="auto">
            <a:xfrm>
              <a:off x="1648960" y="283006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 bwMode="auto">
            <a:xfrm rot="16200000">
              <a:off x="69113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 bwMode="auto">
            <a:xfrm rot="16200000">
              <a:off x="260679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3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 bwMode="auto">
          <a:xfrm flipV="1">
            <a:off x="205740" y="0"/>
            <a:ext cx="9646920" cy="914400"/>
          </a:xfrm>
          <a:prstGeom prst="round2Same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57200"/>
            <a:ext cx="9144000" cy="350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8596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imeSlid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C3F495C-896F-2D4F-B3B1-C8739ADF2BDF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1033" name="DraftSlide" descr="F:\Shetty\draft stamp garamond.wmf" hidden="1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1237" y="7315200"/>
            <a:ext cx="441325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900" smtClean="0">
                <a:solidFill>
                  <a:schemeClr val="accent3"/>
                </a:solidFill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F7C26540-40CB-784A-B782-7560F0DFB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88352"/>
            <a:ext cx="685800" cy="169164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auto">
          <a:xfrm>
            <a:off x="457200" y="7239000"/>
            <a:ext cx="914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447847" y="824831"/>
            <a:ext cx="91592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6712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51" r:id="rId2"/>
    <p:sldLayoutId id="2147483850" r:id="rId3"/>
    <p:sldLayoutId id="2147483811" r:id="rId4"/>
    <p:sldLayoutId id="2147483825" r:id="rId5"/>
    <p:sldLayoutId id="2147483830" r:id="rId6"/>
    <p:sldLayoutId id="2147483833" r:id="rId7"/>
    <p:sldLayoutId id="2147483834" r:id="rId8"/>
    <p:sldLayoutId id="2147483835" r:id="rId9"/>
    <p:sldLayoutId id="2147483836" r:id="rId10"/>
    <p:sldLayoutId id="2147483839" r:id="rId11"/>
    <p:sldLayoutId id="2147483840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16" r:id="rId21"/>
  </p:sldLayoutIdLst>
  <p:hf hdr="0" ftr="0" dt="0"/>
  <p:txStyles>
    <p:titleStyle>
      <a:lvl1pPr algn="l" defTabSz="1068388" rtl="0" eaLnBrk="1" fontAlgn="base" hangingPunct="1">
        <a:spcBef>
          <a:spcPct val="0"/>
        </a:spcBef>
        <a:spcAft>
          <a:spcPct val="0"/>
        </a:spcAft>
        <a:defRPr sz="1800" cap="none">
          <a:solidFill>
            <a:srgbClr val="46712B"/>
          </a:solidFill>
          <a:latin typeface="Arial"/>
          <a:ea typeface="MS PGothic" pitchFamily="34" charset="-128"/>
          <a:cs typeface="Arial"/>
        </a:defRPr>
      </a:lvl1pPr>
      <a:lvl2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6pPr>
      <a:lvl7pPr marL="9144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7pPr>
      <a:lvl8pPr marL="13716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8pPr>
      <a:lvl9pPr marL="18288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9pPr>
    </p:titleStyle>
    <p:bodyStyle>
      <a:lvl1pPr marL="2270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56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2"/>
        </a:buClr>
        <a:buSzPct val="110000"/>
        <a:buFont typeface="Arial"/>
        <a:buChar char="•"/>
        <a:tabLst/>
        <a:defRPr sz="1200" b="0" baseline="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23925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4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904875" indent="-217488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400">
          <a:solidFill>
            <a:schemeClr val="accent3"/>
          </a:solidFill>
          <a:latin typeface="Arial"/>
          <a:ea typeface="MS PGothic" pitchFamily="34" charset="-128"/>
          <a:cs typeface="Arial"/>
        </a:defRPr>
      </a:lvl5pPr>
      <a:lvl6pPr marL="13620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18192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2764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7336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 bwMode="auto">
          <a:xfrm flipV="1">
            <a:off x="205740" y="0"/>
            <a:ext cx="9646920" cy="914400"/>
          </a:xfrm>
          <a:prstGeom prst="round2Same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3C4652"/>
              </a:solidFill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57200"/>
            <a:ext cx="9144000" cy="350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8596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imeSlid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C3F495C-896F-2D4F-B3B1-C8739ADF2BDF}" type="datetime9">
              <a:rPr lang="en-US" sz="900">
                <a:solidFill>
                  <a:srgbClr val="8F8F8F"/>
                </a:solidFill>
              </a:rPr>
              <a:pPr algn="r"/>
              <a:t>6/18/2020 9:57:13 AM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1033" name="DraftSlide" descr="F:\Shetty\draft stamp garamond.wmf" hidden="1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1237" y="7315200"/>
            <a:ext cx="441325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900" smtClean="0">
                <a:solidFill>
                  <a:schemeClr val="accent3"/>
                </a:solidFill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F7C26540-40CB-784A-B782-7560F0DFBDC8}" type="slidenum">
              <a:rPr lang="en-US">
                <a:solidFill>
                  <a:srgbClr val="0074B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4BC"/>
              </a:solidFill>
            </a:endParaRPr>
          </a:p>
        </p:txBody>
      </p:sp>
      <p:sp>
        <p:nvSpPr>
          <p:cNvPr id="103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88352"/>
            <a:ext cx="685800" cy="169164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auto">
          <a:xfrm>
            <a:off x="457200" y="7239000"/>
            <a:ext cx="914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447847" y="824831"/>
            <a:ext cx="91592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6712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4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</p:sldLayoutIdLst>
  <p:hf hdr="0" ftr="0" dt="0"/>
  <p:txStyles>
    <p:titleStyle>
      <a:lvl1pPr algn="l" defTabSz="1068388" rtl="0" eaLnBrk="1" fontAlgn="base" hangingPunct="1">
        <a:spcBef>
          <a:spcPct val="0"/>
        </a:spcBef>
        <a:spcAft>
          <a:spcPct val="0"/>
        </a:spcAft>
        <a:defRPr sz="1800" cap="none">
          <a:solidFill>
            <a:srgbClr val="46712B"/>
          </a:solidFill>
          <a:latin typeface="Arial"/>
          <a:ea typeface="MS PGothic" pitchFamily="34" charset="-128"/>
          <a:cs typeface="Arial"/>
        </a:defRPr>
      </a:lvl1pPr>
      <a:lvl2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6pPr>
      <a:lvl7pPr marL="9144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7pPr>
      <a:lvl8pPr marL="13716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8pPr>
      <a:lvl9pPr marL="18288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9pPr>
    </p:titleStyle>
    <p:bodyStyle>
      <a:lvl1pPr marL="2270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56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2"/>
        </a:buClr>
        <a:buSzPct val="110000"/>
        <a:buFont typeface="Arial"/>
        <a:buChar char="•"/>
        <a:tabLst/>
        <a:defRPr sz="1200" b="0" baseline="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23925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4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904875" indent="-217488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400">
          <a:solidFill>
            <a:schemeClr val="accent3"/>
          </a:solidFill>
          <a:latin typeface="Arial"/>
          <a:ea typeface="MS PGothic" pitchFamily="34" charset="-128"/>
          <a:cs typeface="Arial"/>
        </a:defRPr>
      </a:lvl5pPr>
      <a:lvl6pPr marL="13620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18192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2764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7336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555" y="7963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IAC Meeting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84781" y="2057400"/>
            <a:ext cx="4192020" cy="1905000"/>
          </a:xfrm>
        </p:spPr>
        <p:txBody>
          <a:bodyPr/>
          <a:lstStyle/>
          <a:p>
            <a:r>
              <a:rPr lang="en-US" dirty="0"/>
              <a:t>Town of East Bridgewater</a:t>
            </a:r>
          </a:p>
        </p:txBody>
      </p:sp>
      <p:sp>
        <p:nvSpPr>
          <p:cNvPr id="7" name="Date Placeholder 17"/>
          <p:cNvSpPr txBox="1">
            <a:spLocks/>
          </p:cNvSpPr>
          <p:nvPr/>
        </p:nvSpPr>
        <p:spPr bwMode="auto">
          <a:xfrm>
            <a:off x="684781" y="178118"/>
            <a:ext cx="2286000" cy="27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chemeClr val="accent1"/>
                </a:solidFill>
                <a:latin typeface="Arial"/>
                <a:cs typeface="Arial"/>
              </a:rPr>
              <a:t>June 17, 2020</a:t>
            </a:r>
          </a:p>
        </p:txBody>
      </p:sp>
      <p:sp>
        <p:nvSpPr>
          <p:cNvPr id="3" name="AutoShape 4" descr="Image result for Town of Templet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Image result for Town of Templet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3259"/>
            <a:ext cx="1981200" cy="19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GIC Information Provided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9E89-88F9-4F05-A2EA-1289504B21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At the Town’s request, the GIC was asked to provide plan costs information required to complete an RFP</a:t>
            </a:r>
          </a:p>
          <a:p>
            <a:pPr lvl="1"/>
            <a:r>
              <a:rPr lang="en-US" dirty="0"/>
              <a:t>Competing carriers will need this information to perform their own underwriting analysis</a:t>
            </a:r>
          </a:p>
          <a:p>
            <a:pPr lvl="1"/>
            <a:r>
              <a:rPr lang="en-US" dirty="0"/>
              <a:t>This analysis is based on the Towns own membership information including claims data for our employees and covered family members</a:t>
            </a:r>
          </a:p>
          <a:p>
            <a:pPr lvl="1"/>
            <a:r>
              <a:rPr lang="en-US" dirty="0"/>
              <a:t>The claims are based on a plan level basis, i.e. THP Navigator participants, HPHC Independence participants….</a:t>
            </a:r>
          </a:p>
          <a:p>
            <a:pPr lvl="1"/>
            <a:r>
              <a:rPr lang="en-US" dirty="0"/>
              <a:t>Claims are provided on a monthly basis from January 2017 thru March 2020</a:t>
            </a:r>
          </a:p>
          <a:p>
            <a:pPr lvl="1"/>
            <a:r>
              <a:rPr lang="en-US" dirty="0"/>
              <a:t>Claims are aggregated based on total medical and prescription drug costs</a:t>
            </a:r>
          </a:p>
          <a:p>
            <a:pPr lvl="1"/>
            <a:r>
              <a:rPr lang="en-US" dirty="0"/>
              <a:t>Claims are also provided on a large claim individual claimant basis (typically starting at $100k+)</a:t>
            </a:r>
          </a:p>
          <a:p>
            <a:pPr lvl="2"/>
            <a:r>
              <a:rPr lang="en-US" dirty="0"/>
              <a:t>This is the most important information that will help determine competiveness in any proposal received;</a:t>
            </a:r>
          </a:p>
          <a:p>
            <a:pPr lvl="3"/>
            <a:r>
              <a:rPr lang="en-US" dirty="0"/>
              <a:t>2017: 5 claims over $100k, largest is $458k</a:t>
            </a:r>
          </a:p>
          <a:p>
            <a:pPr lvl="3"/>
            <a:r>
              <a:rPr lang="en-US" dirty="0"/>
              <a:t>2018: 4 claims over $100k, largest is $371k</a:t>
            </a:r>
          </a:p>
          <a:p>
            <a:pPr lvl="3"/>
            <a:r>
              <a:rPr lang="en-US" dirty="0"/>
              <a:t>2019: 5 claims over $100k, largest is $292k</a:t>
            </a:r>
          </a:p>
          <a:p>
            <a:pPr lvl="3"/>
            <a:r>
              <a:rPr lang="en-US" dirty="0"/>
              <a:t>2020 (only 3 mos, largest claims is $46k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962400"/>
            <a:ext cx="4800600" cy="609600"/>
          </a:xfrm>
        </p:spPr>
        <p:txBody>
          <a:bodyPr/>
          <a:lstStyle/>
          <a:p>
            <a:r>
              <a:rPr lang="en-US" dirty="0"/>
              <a:t>Strategic Options for Medical Coverage </a:t>
            </a:r>
          </a:p>
        </p:txBody>
      </p:sp>
    </p:spTree>
    <p:extLst>
      <p:ext uri="{BB962C8B-B14F-4D97-AF65-F5344CB8AC3E}">
        <p14:creationId xmlns:p14="http://schemas.microsoft.com/office/powerpoint/2010/main" val="154807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Options for Medical Plans - Recommendations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9E89-88F9-4F05-A2EA-1289504B21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AutoNum type="romanUcPeriod"/>
            </a:pPr>
            <a:r>
              <a:rPr lang="en-US" b="1" u="sng" dirty="0"/>
              <a:t>Plan design</a:t>
            </a:r>
          </a:p>
          <a:p>
            <a:pPr marL="0" indent="0">
              <a:buNone/>
            </a:pPr>
            <a:r>
              <a:rPr lang="en-US" dirty="0"/>
              <a:t>       a. HMO/PPO/POS/Indemnity</a:t>
            </a:r>
          </a:p>
          <a:p>
            <a:pPr marL="0" indent="0">
              <a:buNone/>
            </a:pPr>
            <a:r>
              <a:rPr lang="en-US" dirty="0"/>
              <a:t>       b. High or low deductible or options</a:t>
            </a:r>
          </a:p>
          <a:p>
            <a:pPr marL="0" indent="0">
              <a:buNone/>
            </a:pPr>
            <a:r>
              <a:rPr lang="en-US" dirty="0"/>
              <a:t>       c. Hospital/physician network limitations</a:t>
            </a:r>
          </a:p>
          <a:p>
            <a:pPr marL="0" indent="0">
              <a:buNone/>
            </a:pPr>
            <a:r>
              <a:rPr lang="en-US" dirty="0"/>
              <a:t>       d. Tiering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AutoNum type="romanUcPeriod" startAt="2"/>
            </a:pPr>
            <a:r>
              <a:rPr lang="en-US" b="1" u="sng" dirty="0"/>
              <a:t>Financing</a:t>
            </a:r>
          </a:p>
          <a:p>
            <a:pPr marL="0" indent="0">
              <a:buNone/>
            </a:pPr>
            <a:r>
              <a:rPr lang="en-US" dirty="0"/>
              <a:t>       a. Fully insured</a:t>
            </a:r>
          </a:p>
          <a:p>
            <a:pPr marL="0" indent="0">
              <a:buNone/>
            </a:pPr>
            <a:r>
              <a:rPr lang="en-US" dirty="0"/>
              <a:t>       b. Self-insured (w/ stop-loss protection)</a:t>
            </a:r>
          </a:p>
          <a:p>
            <a:pPr marL="0" indent="0">
              <a:buNone/>
            </a:pPr>
            <a:r>
              <a:rPr lang="en-US" dirty="0"/>
              <a:t>       c. Split funding</a:t>
            </a:r>
          </a:p>
          <a:p>
            <a:pPr marL="0" indent="0">
              <a:buNone/>
            </a:pPr>
            <a:r>
              <a:rPr lang="en-US" dirty="0"/>
              <a:t>       d. Risk-sharing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III.  </a:t>
            </a:r>
            <a:r>
              <a:rPr lang="en-US" dirty="0"/>
              <a:t> </a:t>
            </a:r>
            <a:r>
              <a:rPr lang="en-US" b="1" u="sng" dirty="0"/>
              <a:t>Affiliation </a:t>
            </a:r>
          </a:p>
          <a:p>
            <a:pPr marL="0" indent="0">
              <a:buNone/>
            </a:pPr>
            <a:r>
              <a:rPr lang="en-US" dirty="0"/>
              <a:t>       a. GIC</a:t>
            </a:r>
          </a:p>
          <a:p>
            <a:pPr marL="0" indent="0">
              <a:buNone/>
            </a:pPr>
            <a:r>
              <a:rPr lang="en-US" dirty="0"/>
              <a:t>       b. MIIA</a:t>
            </a:r>
          </a:p>
          <a:p>
            <a:pPr marL="0" indent="0">
              <a:buNone/>
            </a:pPr>
            <a:r>
              <a:rPr lang="en-US" dirty="0"/>
              <a:t>       c. Joint Purchase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3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Options for Medical Plans - Recommendations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9E89-88F9-4F05-A2EA-1289504B21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IV. </a:t>
            </a:r>
            <a:r>
              <a:rPr lang="en-US" dirty="0"/>
              <a:t>   </a:t>
            </a:r>
            <a:r>
              <a:rPr lang="en-US" b="1" u="sng" dirty="0"/>
              <a:t>Competitive Procurement of Insurance Products</a:t>
            </a:r>
          </a:p>
          <a:p>
            <a:pPr marL="0" indent="0">
              <a:buNone/>
            </a:pPr>
            <a:r>
              <a:rPr lang="en-US" dirty="0"/>
              <a:t>        a. Medical</a:t>
            </a:r>
          </a:p>
          <a:p>
            <a:pPr marL="0" indent="0">
              <a:buNone/>
            </a:pPr>
            <a:r>
              <a:rPr lang="en-US" dirty="0"/>
              <a:t>        b. Dental</a:t>
            </a:r>
          </a:p>
          <a:p>
            <a:pPr marL="0" indent="0">
              <a:buNone/>
            </a:pPr>
            <a:r>
              <a:rPr lang="en-US" dirty="0"/>
              <a:t>        c. Life – Compulsory &amp; Supplemental</a:t>
            </a:r>
          </a:p>
          <a:p>
            <a:pPr marL="0" indent="0">
              <a:buNone/>
            </a:pPr>
            <a:r>
              <a:rPr lang="en-US" dirty="0"/>
              <a:t>        d. STD/LTD</a:t>
            </a:r>
          </a:p>
          <a:p>
            <a:pPr marL="0" indent="0">
              <a:buNone/>
            </a:pPr>
            <a:r>
              <a:rPr lang="en-US" dirty="0"/>
              <a:t>        e. Other</a:t>
            </a:r>
          </a:p>
          <a:p>
            <a:pPr marL="285750" indent="-285750">
              <a:buAutoNum type="romanUcPeriod" startAt="5"/>
            </a:pPr>
            <a:r>
              <a:rPr lang="en-US" b="1" u="sng" dirty="0"/>
              <a:t>Tax Advantages to Lower OOP Costs</a:t>
            </a:r>
          </a:p>
          <a:p>
            <a:pPr marL="0" indent="0">
              <a:buNone/>
            </a:pPr>
            <a:r>
              <a:rPr lang="en-US" dirty="0"/>
              <a:t>       a. FSA</a:t>
            </a:r>
          </a:p>
          <a:p>
            <a:pPr marL="0" indent="0">
              <a:buNone/>
            </a:pPr>
            <a:r>
              <a:rPr lang="en-US" dirty="0"/>
              <a:t>       b. HRA</a:t>
            </a:r>
          </a:p>
          <a:p>
            <a:pPr marL="0" indent="0">
              <a:buNone/>
            </a:pPr>
            <a:r>
              <a:rPr lang="en-US" dirty="0"/>
              <a:t>       c. HSA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VI.</a:t>
            </a:r>
            <a:r>
              <a:rPr lang="en-US" dirty="0"/>
              <a:t>  </a:t>
            </a:r>
            <a:r>
              <a:rPr lang="en-US" b="1" u="sng" dirty="0"/>
              <a:t>Retiree Plans</a:t>
            </a:r>
          </a:p>
          <a:p>
            <a:pPr marL="0" indent="0">
              <a:buNone/>
            </a:pPr>
            <a:r>
              <a:rPr lang="en-US" dirty="0"/>
              <a:t>      a. Medicare &amp; Supplemental </a:t>
            </a:r>
          </a:p>
          <a:p>
            <a:pPr marL="0" indent="0">
              <a:buNone/>
            </a:pPr>
            <a:r>
              <a:rPr lang="en-US" dirty="0"/>
              <a:t>      b. Medicare Advantage Option</a:t>
            </a:r>
          </a:p>
          <a:p>
            <a:pPr marL="0" indent="0">
              <a:buNone/>
            </a:pPr>
            <a:r>
              <a:rPr lang="en-US" dirty="0"/>
              <a:t>      c. Cost of OPEB &amp; Funding of Unfunded Liability – Contributory Share/Design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AutoNum type="romanUcPeriod" startAt="7"/>
            </a:pPr>
            <a:r>
              <a:rPr lang="en-US" b="1" dirty="0"/>
              <a:t>Employee Education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dirty="0"/>
              <a:t>a. Win-win opportunities to lower cost</a:t>
            </a:r>
          </a:p>
          <a:p>
            <a:pPr marL="0" indent="0">
              <a:buNone/>
            </a:pPr>
            <a:r>
              <a:rPr lang="en-US" dirty="0"/>
              <a:t>       b. Methods to “bend the curve”</a:t>
            </a:r>
          </a:p>
          <a:p>
            <a:pPr marL="0" indent="0">
              <a:buNone/>
            </a:pPr>
            <a:r>
              <a:rPr lang="en-US" dirty="0"/>
              <a:t>       c. Smart consumer choices (i.e. Urgent care vs. ED; Telemedicine,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62400"/>
            <a:ext cx="4242300" cy="609600"/>
          </a:xfrm>
        </p:spPr>
        <p:txBody>
          <a:bodyPr/>
          <a:lstStyle/>
          <a:p>
            <a:r>
              <a:rPr lang="en-US" dirty="0"/>
              <a:t>Strategic Action Plan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47897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419" y="334962"/>
            <a:ext cx="9144000" cy="35083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Medical Strategic Action Plan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aseline="30000" dirty="0"/>
              <a:t>1.</a:t>
            </a:r>
            <a:r>
              <a:rPr lang="en-US" dirty="0"/>
              <a:t> MetLife’s 13th annual US Employee Benefit Trends </a:t>
            </a:r>
          </a:p>
          <a:p>
            <a:pPr>
              <a:spcBef>
                <a:spcPts val="0"/>
              </a:spcBef>
            </a:pPr>
            <a:r>
              <a:rPr lang="en-US" baseline="30000" dirty="0"/>
              <a:t>2. </a:t>
            </a:r>
            <a:r>
              <a:rPr lang="en-US" dirty="0"/>
              <a:t>SHRM survey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1419" y="67818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29766"/>
              </p:ext>
            </p:extLst>
          </p:nvPr>
        </p:nvGraphicFramePr>
        <p:xfrm>
          <a:off x="259976" y="1371600"/>
          <a:ext cx="9293009" cy="3121343"/>
        </p:xfrm>
        <a:graphic>
          <a:graphicData uri="http://schemas.openxmlformats.org/drawingml/2006/table">
            <a:tbl>
              <a:tblPr/>
              <a:tblGrid>
                <a:gridCol w="175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Opportunity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Recommended Change / Action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Rationale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Evidence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Medical/Dental Plan</a:t>
                      </a:r>
                      <a:r>
                        <a:rPr lang="en-US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RFPs</a:t>
                      </a:r>
                      <a:endParaRPr lang="en-US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Loss Ratios indicate plan is currently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running well. 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Recommend early RFP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GIC pricing is hard to beat but the ONLY way to be sure is competitive procurement.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RFP may yield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competition and lower renewal or produce savings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Potential for savings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at status quo plan with BCBS or other carrier.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Finalize renewal earlier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obtain bundling discounts.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Partner Options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Review compatibility with MIIA, Gateway JPA and Abington.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 reveal cost stability option with compatible partner.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MIIA, Gateway and Abington all use BCBS as insurer or TPA.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Local decision making returned.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Long-term (i.e. 5 years) stability.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0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26575"/>
            <a:ext cx="9144000" cy="350837"/>
          </a:xfrm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Medical Strategic Action Plan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aseline="30000" dirty="0"/>
              <a:t>1 &amp; 2 </a:t>
            </a:r>
            <a:r>
              <a:rPr lang="en-US" dirty="0"/>
              <a:t>MetLife’s 13th annual US Employee Benefit Trends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30437"/>
              </p:ext>
            </p:extLst>
          </p:nvPr>
        </p:nvGraphicFramePr>
        <p:xfrm>
          <a:off x="304800" y="1676399"/>
          <a:ext cx="9372600" cy="2832100"/>
        </p:xfrm>
        <a:graphic>
          <a:graphicData uri="http://schemas.openxmlformats.org/drawingml/2006/table">
            <a:tbl>
              <a:tblPr/>
              <a:tblGrid>
                <a:gridCol w="187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Opportunity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Recommended Change / Action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Rationale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Evidence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Self Insured Trust Fund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Analyze favorability of self-insurance by analyzing GIC rates and RFP results.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East Bridgewater may be a better risk than is indicated by current claims.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Carriers do not always provide premium quotes based on struct underwriting.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Current self-insured groups are gaining large returns due to Covid implications.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Self-insuring is the most cost-effective way to finance a health plan.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Consider change from 2-Tier</a:t>
                      </a:r>
                      <a:r>
                        <a:rPr lang="en-US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 billing</a:t>
                      </a:r>
                      <a:endParaRPr lang="en-US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Exploration of different premium billing tiers may prove feasible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Family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enrollments that only have 1 dependent will cost less when moving to a 3-tier structure.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Analysis of both current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 alternative billing tiers will show impact to employee (family rate spikes)  and cost savings. 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4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en-US" sz="1000" b="1" i="0" u="none" strike="noStrike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4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419" y="334962"/>
            <a:ext cx="9144000" cy="35083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Medical Strategic Action Plan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aseline="30000" dirty="0"/>
              <a:t>1.</a:t>
            </a:r>
            <a:r>
              <a:rPr lang="en-US" dirty="0"/>
              <a:t> MetLife’s 13th annual US Employee Benefit Trends </a:t>
            </a:r>
          </a:p>
          <a:p>
            <a:pPr>
              <a:spcBef>
                <a:spcPts val="0"/>
              </a:spcBef>
            </a:pPr>
            <a:r>
              <a:rPr lang="en-US" baseline="30000" dirty="0"/>
              <a:t>2. </a:t>
            </a:r>
            <a:r>
              <a:rPr lang="en-US" dirty="0"/>
              <a:t>SHRM survey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1419" y="67818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22021"/>
              </p:ext>
            </p:extLst>
          </p:nvPr>
        </p:nvGraphicFramePr>
        <p:xfrm>
          <a:off x="259976" y="1371600"/>
          <a:ext cx="9293009" cy="3479309"/>
        </p:xfrm>
        <a:graphic>
          <a:graphicData uri="http://schemas.openxmlformats.org/drawingml/2006/table">
            <a:tbl>
              <a:tblPr/>
              <a:tblGrid>
                <a:gridCol w="175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Opportunity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Recommended Change / Action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Rationale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Evidence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Wellness</a:t>
                      </a:r>
                      <a:endParaRPr lang="en-US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incentive for employees to obtain Preventive Services.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Arrange for fall employee flu shots.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Conduct robust Health Fair in Spring 2021.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Eliminate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obstacles to obtaining preventive care</a:t>
                      </a: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Minimize absences due to flu virus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Early detection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is less expensive to treat.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Studies show important premium savings to group plans.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Assist employees with choosing appropriate and cost-effective plan selection.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Optional Plan Design/Tax Leveraging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Consider optional HDHC plan.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Consider optional Medicare Advantage plan.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Low-cost option may suit many younger, healthy employees.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Advantage plans are growing in popularity and offer lower cost and simplicity in coverage.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HDHC plans are the fastest growing form of insurance in America.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Medicare Advantage plans now insure over 1/3 of all retirees in America.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Premiums are lower and employee is allowed to access HSA account.</a:t>
                      </a:r>
                    </a:p>
                    <a:p>
                      <a:pPr marL="171450" indent="-171450" algn="l" fontAlgn="ctr">
                        <a:spcBef>
                          <a:spcPts val="4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Medicare Advantage plans are less expensive for seniors on fixed incomes.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1"/>
                </a:solidFill>
              </a:rPr>
              <a:t>RFP Process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9E89-88F9-4F05-A2EA-1289504B21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28600" indent="-228600" algn="ctr">
              <a:buAutoNum type="arabicPeriod"/>
            </a:pPr>
            <a:endParaRPr lang="en-US" dirty="0"/>
          </a:p>
          <a:p>
            <a:pPr marL="228600" indent="-228600" algn="ctr">
              <a:buAutoNum type="arabicPeriod"/>
            </a:pPr>
            <a:endParaRPr lang="en-US" dirty="0"/>
          </a:p>
          <a:p>
            <a:pPr marL="228600" indent="-228600" algn="ctr">
              <a:buAutoNum type="arabicPeriod"/>
            </a:pPr>
            <a:endParaRPr lang="en-US" dirty="0"/>
          </a:p>
          <a:p>
            <a:pPr marL="228600" indent="-228600" algn="ctr">
              <a:buAutoNum type="arabicPeriod"/>
            </a:pPr>
            <a:r>
              <a:rPr lang="en-US" dirty="0"/>
              <a:t>Data collection from GIC – completed and currently being analyzed for presentation in RFP.</a:t>
            </a:r>
          </a:p>
          <a:p>
            <a:pPr marL="228600" indent="-228600" algn="ctr">
              <a:buAutoNum type="arabicPeriod"/>
            </a:pPr>
            <a:endParaRPr lang="en-US" dirty="0"/>
          </a:p>
          <a:p>
            <a:pPr marL="228600" indent="-228600" algn="ctr">
              <a:buAutoNum type="arabicPeriod"/>
            </a:pPr>
            <a:r>
              <a:rPr lang="en-US" dirty="0"/>
              <a:t>RFP issued to carriers in late June/early July.</a:t>
            </a:r>
          </a:p>
          <a:p>
            <a:pPr marL="0" indent="0" algn="ctr">
              <a:buNone/>
            </a:pPr>
            <a:r>
              <a:rPr lang="en-US" dirty="0"/>
              <a:t>a. Status quo plan design for HMO/PPO/Medicare Supplement</a:t>
            </a:r>
          </a:p>
          <a:p>
            <a:pPr marL="0" indent="0" algn="ctr">
              <a:buNone/>
            </a:pPr>
            <a:r>
              <a:rPr lang="en-US" dirty="0"/>
              <a:t>b. Optional CDHC/HSA quote.</a:t>
            </a:r>
          </a:p>
          <a:p>
            <a:pPr marL="0" indent="0" algn="ctr">
              <a:buNone/>
            </a:pPr>
            <a:r>
              <a:rPr lang="en-US" dirty="0"/>
              <a:t>c. Optional Medicare Advantage plan quote.</a:t>
            </a:r>
          </a:p>
          <a:p>
            <a:pPr marL="0" indent="0" algn="ctr">
              <a:buNone/>
            </a:pPr>
            <a:r>
              <a:rPr lang="en-US" dirty="0"/>
              <a:t>d. No indemnity quote.</a:t>
            </a:r>
          </a:p>
          <a:p>
            <a:pPr marL="228600" indent="-2286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/>
              <a:t>Carrier quotes due in August – September.</a:t>
            </a:r>
          </a:p>
          <a:p>
            <a:pPr marL="228600" indent="-2286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</a:rPr>
              <a:t>4</a:t>
            </a:r>
            <a:r>
              <a:rPr lang="en-US" dirty="0"/>
              <a:t>. GIC claims info updated in Sept. if possible.</a:t>
            </a:r>
          </a:p>
          <a:p>
            <a:pPr marL="228600" indent="-2286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</a:rPr>
              <a:t>5.</a:t>
            </a:r>
            <a:r>
              <a:rPr lang="en-US" dirty="0"/>
              <a:t> Carrier quotes analyzed and placed in PPx format for presentation to IAC.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dirty="0">
                <a:solidFill>
                  <a:schemeClr val="accent1"/>
                </a:solidFill>
              </a:rPr>
              <a:t>6.</a:t>
            </a:r>
            <a:r>
              <a:rPr lang="en-US" sz="1400" dirty="0"/>
              <a:t> </a:t>
            </a:r>
            <a:r>
              <a:rPr lang="en-US" dirty="0"/>
              <a:t>IAC meetings in Sept. and Oct. for decision to accept proposal or reject.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5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9144000" cy="50323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Decisions / Next Steps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46720976"/>
              </p:ext>
            </p:extLst>
          </p:nvPr>
        </p:nvGraphicFramePr>
        <p:xfrm>
          <a:off x="457200" y="1306367"/>
          <a:ext cx="9095786" cy="5724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77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Benefit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Considerations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7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Medical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Move forward with renewal marketing plans (draft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RFP)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Can bundle dental for health carriers that have dental partnerships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Explore Partner options, MIIA, Gateway and Abington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Analyze self-insured health trust fund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Consider change to 3-teir premium system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Consider Optional HDHC plan with HAS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Consider optional Medicare Advantage plan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81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Dental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Market dental to Health Carriers that offer coverage (Tufts/Delta, HPHC/Guardian,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BCBS)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Life / AD&amp;D, Vol</a:t>
                      </a:r>
                      <a:r>
                        <a:rPr lang="en-US" sz="1000" b="1" baseline="0" dirty="0">
                          <a:solidFill>
                            <a:schemeClr val="accent1"/>
                          </a:solidFill>
                        </a:rPr>
                        <a:t> Life, STD and LTD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  Consider if RFP’s for these products are preferred.</a:t>
                      </a:r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8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Vision,  FSA</a:t>
                      </a:r>
                      <a:r>
                        <a:rPr lang="en-US" sz="1000" b="1" baseline="0" dirty="0">
                          <a:solidFill>
                            <a:schemeClr val="accent1"/>
                          </a:solidFill>
                        </a:rPr>
                        <a:t> / Dependent Care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  Remain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with Davis (vision) and TASC (FSA)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Wellness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Font typeface="Wingdings" panose="05000000000000000000" pitchFamily="2" charset="2"/>
                        <a:buNone/>
                      </a:pPr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Fall Flu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Shots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446"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0087"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q"/>
                      </a:pPr>
                      <a:endParaRPr lang="en-US" sz="1000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92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4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5F81-53D3-48FD-A465-D3B4D055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Conclusion of Our Last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302C9-4351-437C-B113-016B925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226C-0FCD-5545-8ABF-D80583CEDB8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92CB6-3922-4D9B-A3E7-9BCAD3897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AF53B-FB74-4F60-9BD3-E0FC582ED2DC}"/>
              </a:ext>
            </a:extLst>
          </p:cNvPr>
          <p:cNvSpPr/>
          <p:nvPr/>
        </p:nvSpPr>
        <p:spPr>
          <a:xfrm>
            <a:off x="1447800" y="2239596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 algn="ctr">
              <a:buNone/>
            </a:pPr>
            <a:r>
              <a:rPr lang="en-US" sz="2800" dirty="0"/>
              <a:t>…there are PLENTY of things you can proactively do</a:t>
            </a:r>
          </a:p>
          <a:p>
            <a:pPr marL="228600" lvl="1" indent="0" algn="ctr">
              <a:buNone/>
            </a:pPr>
            <a:r>
              <a:rPr lang="en-US" sz="2800" dirty="0"/>
              <a:t>To control rising health care costs at the local level!!</a:t>
            </a:r>
          </a:p>
          <a:p>
            <a:pPr marL="228600" lvl="1" indent="0" algn="ctr">
              <a:buNone/>
            </a:pPr>
            <a:endParaRPr lang="en-US" sz="2800" dirty="0"/>
          </a:p>
          <a:p>
            <a:pPr marL="228600" lvl="1" indent="0" algn="ctr">
              <a:buNone/>
            </a:pPr>
            <a:endParaRPr lang="en-US" sz="2800" dirty="0"/>
          </a:p>
          <a:p>
            <a:pPr marL="228600" lvl="1" indent="0" algn="ctr">
              <a:buNone/>
            </a:pPr>
            <a:r>
              <a:rPr lang="en-US" sz="4000" dirty="0"/>
              <a:t>See you next time!! 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555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4023265"/>
            <a:ext cx="8077200" cy="543655"/>
            <a:chOff x="990600" y="3977545"/>
            <a:chExt cx="8077200" cy="54365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990600" y="3977545"/>
              <a:ext cx="80772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Content Placeholder 11"/>
            <p:cNvSpPr txBox="1">
              <a:spLocks/>
            </p:cNvSpPr>
            <p:nvPr/>
          </p:nvSpPr>
          <p:spPr>
            <a:xfrm>
              <a:off x="990600" y="4088422"/>
              <a:ext cx="8077200" cy="4327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rgbClr val="335A8F"/>
                </a:buClr>
                <a:buSzPct val="90000"/>
                <a:buFont typeface="Wingdings" charset="0"/>
                <a:defRPr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1pPr>
              <a:lvl2pPr marL="228600" indent="-227013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Wingdings" charset="0"/>
                <a:buChar char="§"/>
                <a:defRPr sz="1400" b="1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2pPr>
              <a:lvl3pPr marL="4572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3pPr>
              <a:lvl4pPr marL="6858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Symbol" charset="0"/>
                <a:buChar char="¾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4pPr>
              <a:lvl5pPr marL="9048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5pPr>
              <a:lvl6pPr marL="13620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18192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2764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27336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/>
              <a:r>
                <a:rPr lang="en-US" sz="1000" dirty="0">
                  <a:solidFill>
                    <a:schemeClr val="bg1"/>
                  </a:solidFill>
                </a:rPr>
                <a:t>www.NFP.com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13428"/>
            <a:ext cx="1600200" cy="3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C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Table of Contents</a:t>
            </a:r>
          </a:p>
        </p:txBody>
      </p:sp>
      <p:graphicFrame>
        <p:nvGraphicFramePr>
          <p:cNvPr id="6" name="shp_TOC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5727"/>
              </p:ext>
            </p:extLst>
          </p:nvPr>
        </p:nvGraphicFramePr>
        <p:xfrm>
          <a:off x="1295395" y="1600200"/>
          <a:ext cx="6705600" cy="4754880"/>
        </p:xfrm>
        <a:graphic>
          <a:graphicData uri="http://schemas.openxmlformats.org/drawingml/2006/table">
            <a:tbl>
              <a:tblPr firstRow="1" bandRow="1">
                <a:pattFill>
                  <a:fgClr>
                    <a:srgbClr val="FFFFFF"/>
                  </a:fgClr>
                  <a:bgClr>
                    <a:srgbClr val="FFFFFF"/>
                  </a:bgClr>
                </a:pattFill>
                <a:tableStyleId>{5C22544A-7EE6-4342-B048-85BDC9FD1C3A}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  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Plan Characteristics &amp; GIC Enrollment Results</a:t>
                      </a:r>
                    </a:p>
                    <a:p>
                      <a:endParaRPr lang="en-US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   Analysis of GIC Claims Data</a:t>
                      </a:r>
                    </a:p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III  Strategic Options for Medical Coverage</a:t>
                      </a:r>
                    </a:p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IV  RFP Process</a:t>
                      </a:r>
                    </a:p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V. Decisions/Action Plan - Votes of Support</a:t>
                      </a:r>
                    </a:p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3226C-0FCD-5545-8ABF-D80583CEDB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6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62400"/>
            <a:ext cx="4242300" cy="609600"/>
          </a:xfrm>
        </p:spPr>
        <p:txBody>
          <a:bodyPr/>
          <a:lstStyle/>
          <a:p>
            <a:r>
              <a:rPr lang="en-US" dirty="0"/>
              <a:t>Plan Characteristics &amp; GIC Enrollment Results </a:t>
            </a:r>
          </a:p>
        </p:txBody>
      </p:sp>
    </p:spTree>
    <p:extLst>
      <p:ext uri="{BB962C8B-B14F-4D97-AF65-F5344CB8AC3E}">
        <p14:creationId xmlns:p14="http://schemas.microsoft.com/office/powerpoint/2010/main" val="31580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Plan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The Town of East Bridgewater is insured for health insurance through the GIC</a:t>
            </a:r>
          </a:p>
          <a:p>
            <a:endParaRPr lang="en-US" dirty="0"/>
          </a:p>
          <a:p>
            <a:r>
              <a:rPr lang="en-US" dirty="0"/>
              <a:t>The Town is eligible to leave the GIC or renew for 2 yrs. on July 1, 2021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GIC features multiple plan designs with HMO’s PPO’s, POS’s and HDHC plans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 offers medical coverage to eligible employees working more than 20 hours per week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 contributes 70/30% toward the premium costs for HMO limited network plans.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 contributes 60/40% toward the premium for HMO regional network plans.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 contributes 50/50% toward the premium for PPO plans.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Town contributes 70/30% for Medicare Supplement plans.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273 active employees plan enrollees and 220 retired plan enrollees.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a 60-day waiting period for new enrollments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10668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8655" y="7247827"/>
            <a:ext cx="441325" cy="257175"/>
          </a:xfrm>
        </p:spPr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5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7964-8043-4497-9A4D-FEA22558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7/1/2020 Enrollment Results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6EC09-6018-4980-B040-BDFD360C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355F5-A058-4D7D-8C17-E4DE97CAC88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There are no BCBS plans offered to GIC members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163 enrollees in HMO’s</a:t>
            </a:r>
          </a:p>
          <a:p>
            <a:endParaRPr lang="en-US" dirty="0"/>
          </a:p>
          <a:p>
            <a:r>
              <a:rPr lang="en-US" dirty="0"/>
              <a:t>106 enrollees in PPO/POS</a:t>
            </a:r>
          </a:p>
          <a:p>
            <a:endParaRPr lang="en-US" dirty="0"/>
          </a:p>
          <a:p>
            <a:r>
              <a:rPr lang="en-US" dirty="0"/>
              <a:t>4 enrollees in Indemnity</a:t>
            </a:r>
          </a:p>
          <a:p>
            <a:endParaRPr lang="en-US" dirty="0"/>
          </a:p>
          <a:p>
            <a:r>
              <a:rPr lang="en-US" dirty="0"/>
              <a:t>60 enrollees in national/broad networks</a:t>
            </a:r>
          </a:p>
          <a:p>
            <a:endParaRPr lang="en-US" dirty="0"/>
          </a:p>
          <a:p>
            <a:r>
              <a:rPr lang="en-US" dirty="0"/>
              <a:t>213 enrollees in regional/limited networks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Heaviest enrollments in less expensive reg./limited plans with lower prem. AND higher Town contributory share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5FBA6-6399-4FDC-B596-18C1E1F6C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4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Current Benefit Plans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1419" y="70104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91419" y="1143000"/>
            <a:ext cx="906156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9E89-88F9-4F05-A2EA-1289504B21E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Benefit levels across plans generally similar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plans have similar deductibles ($500/$1,000 or $400/$800)</a:t>
            </a:r>
          </a:p>
          <a:p>
            <a:endParaRPr lang="en-US" dirty="0"/>
          </a:p>
          <a:p>
            <a:r>
              <a:rPr lang="en-US" dirty="0"/>
              <a:t>Same OOP ($5,000/$10,000)</a:t>
            </a:r>
          </a:p>
          <a:p>
            <a:endParaRPr lang="en-US" dirty="0"/>
          </a:p>
          <a:p>
            <a:r>
              <a:rPr lang="en-US" dirty="0"/>
              <a:t>PCP visit $15/$20 or tiered $10-$40</a:t>
            </a:r>
          </a:p>
          <a:p>
            <a:endParaRPr lang="en-US" dirty="0"/>
          </a:p>
          <a:p>
            <a:r>
              <a:rPr lang="en-US" dirty="0"/>
              <a:t>Specialists all tiered at $30/$60 and some tier 3 at $75</a:t>
            </a:r>
          </a:p>
          <a:p>
            <a:endParaRPr lang="en-US" dirty="0"/>
          </a:p>
          <a:p>
            <a:r>
              <a:rPr lang="en-US" dirty="0"/>
              <a:t>ER $100 for 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2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CA81-7D48-431A-A3D3-0C8898B1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Current Benefit Plans (con’t.)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79570-E3B7-4E92-860E-D60E7928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2401-91C3-5949-AE84-3909CAD912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CB5DA-C077-42E3-94DA-26D0B516709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IP hosp. $275/$500 and some tier 3 at $1,500</a:t>
            </a:r>
          </a:p>
          <a:p>
            <a:endParaRPr lang="en-US" dirty="0"/>
          </a:p>
          <a:p>
            <a:r>
              <a:rPr lang="en-US" dirty="0"/>
              <a:t>Imaging $100 for all</a:t>
            </a:r>
          </a:p>
          <a:p>
            <a:endParaRPr lang="en-US" dirty="0"/>
          </a:p>
          <a:p>
            <a:r>
              <a:rPr lang="en-US" dirty="0"/>
              <a:t>Rx same at $10/$30/$75 for retail or $25/$75/$165 for mail-order</a:t>
            </a:r>
          </a:p>
          <a:p>
            <a:endParaRPr lang="en-US" dirty="0"/>
          </a:p>
          <a:p>
            <a:r>
              <a:rPr lang="en-US" dirty="0"/>
              <a:t>Major enrollment decision seems to be driven by premium and Town contribution</a:t>
            </a:r>
          </a:p>
          <a:p>
            <a:endParaRPr lang="en-US" dirty="0"/>
          </a:p>
          <a:p>
            <a:r>
              <a:rPr lang="en-US" dirty="0"/>
              <a:t>Carrier does not appear to be a factor (Always @ 32, Fallon @38, HPHC @ 53, Tufts @ 119 and Unicare @76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6792D-2E54-4B69-95A3-29800BD9B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GIC Claims Data</a:t>
            </a:r>
          </a:p>
        </p:txBody>
      </p:sp>
    </p:spTree>
    <p:extLst>
      <p:ext uri="{BB962C8B-B14F-4D97-AF65-F5344CB8AC3E}">
        <p14:creationId xmlns:p14="http://schemas.microsoft.com/office/powerpoint/2010/main" val="1805859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  <p:tag name="5" val="5"/>
  <p:tag name="6" val="6"/>
  <p:tag name="7" val="7"/>
  <p:tag name="8" val="8"/>
  <p:tag name="9" val="9"/>
  <p:tag name="10" val="10"/>
  <p:tag name="11" val="11"/>
  <p:tag name="12" val="12"/>
  <p:tag name="13" val="13"/>
  <p:tag name="14" val="14"/>
</p:tagLst>
</file>

<file path=ppt/theme/theme1.xml><?xml version="1.0" encoding="utf-8"?>
<a:theme xmlns:a="http://schemas.openxmlformats.org/drawingml/2006/main" name="_NFPNY.PitchBookTemplate_5.31.12v1">
  <a:themeElements>
    <a:clrScheme name="Custom 5">
      <a:dk1>
        <a:srgbClr val="3C4652"/>
      </a:dk1>
      <a:lt1>
        <a:srgbClr val="FFFFFF"/>
      </a:lt1>
      <a:dk2>
        <a:srgbClr val="3C4652"/>
      </a:dk2>
      <a:lt2>
        <a:srgbClr val="FFFFFF"/>
      </a:lt2>
      <a:accent1>
        <a:srgbClr val="4F9237"/>
      </a:accent1>
      <a:accent2>
        <a:srgbClr val="00AAC3"/>
      </a:accent2>
      <a:accent3>
        <a:srgbClr val="0074BC"/>
      </a:accent3>
      <a:accent4>
        <a:srgbClr val="F6D03A"/>
      </a:accent4>
      <a:accent5>
        <a:srgbClr val="EB9D00"/>
      </a:accent5>
      <a:accent6>
        <a:srgbClr val="DD5143"/>
      </a:accent6>
      <a:hlink>
        <a:srgbClr val="9A498B"/>
      </a:hlink>
      <a:folHlink>
        <a:srgbClr val="8978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azard PowerPoint Template Lt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zard PowerPoint Template Lt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_NFPNY.PitchBookTemplate_5.31.12v1">
  <a:themeElements>
    <a:clrScheme name="Custom 5">
      <a:dk1>
        <a:srgbClr val="3C4652"/>
      </a:dk1>
      <a:lt1>
        <a:srgbClr val="FFFFFF"/>
      </a:lt1>
      <a:dk2>
        <a:srgbClr val="3C4652"/>
      </a:dk2>
      <a:lt2>
        <a:srgbClr val="FFFFFF"/>
      </a:lt2>
      <a:accent1>
        <a:srgbClr val="4F9237"/>
      </a:accent1>
      <a:accent2>
        <a:srgbClr val="00AAC3"/>
      </a:accent2>
      <a:accent3>
        <a:srgbClr val="0074BC"/>
      </a:accent3>
      <a:accent4>
        <a:srgbClr val="F6D03A"/>
      </a:accent4>
      <a:accent5>
        <a:srgbClr val="EB9D00"/>
      </a:accent5>
      <a:accent6>
        <a:srgbClr val="DD5143"/>
      </a:accent6>
      <a:hlink>
        <a:srgbClr val="9A498B"/>
      </a:hlink>
      <a:folHlink>
        <a:srgbClr val="8978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azard PowerPoint Template Lt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zard PowerPoint Template Lt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_NFPNY.PitchBookTemplate_5.31.12v1.potx</Template>
  <TotalTime>61471</TotalTime>
  <Words>1559</Words>
  <Application>Microsoft Office PowerPoint</Application>
  <PresentationFormat>Custom</PresentationFormat>
  <Paragraphs>257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Garamond</vt:lpstr>
      <vt:lpstr>Helvetica Neue</vt:lpstr>
      <vt:lpstr>Times New Roman</vt:lpstr>
      <vt:lpstr>Wingdings</vt:lpstr>
      <vt:lpstr>_NFPNY.PitchBookTemplate_5.31.12v1</vt:lpstr>
      <vt:lpstr>1__NFPNY.PitchBookTemplate_5.31.12v1</vt:lpstr>
      <vt:lpstr>IAC Meeting </vt:lpstr>
      <vt:lpstr>The Conclusion of Our Last Meeting</vt:lpstr>
      <vt:lpstr>Table of Contents</vt:lpstr>
      <vt:lpstr>Plan Characteristics &amp; GIC Enrollment Results </vt:lpstr>
      <vt:lpstr>Plan Characteristics</vt:lpstr>
      <vt:lpstr>7/1/2020 Enrollment Results</vt:lpstr>
      <vt:lpstr>Current Benefit Plans</vt:lpstr>
      <vt:lpstr>Current Benefit Plans (con’t.)</vt:lpstr>
      <vt:lpstr>Analysis of GIC Claims Data</vt:lpstr>
      <vt:lpstr>GIC Information Provided</vt:lpstr>
      <vt:lpstr>Strategic Options for Medical Coverage </vt:lpstr>
      <vt:lpstr>Options for Medical Plans - Recommendations</vt:lpstr>
      <vt:lpstr>Options for Medical Plans - Recommendations</vt:lpstr>
      <vt:lpstr>Strategic Action Plan Recommendations </vt:lpstr>
      <vt:lpstr> Medical Strategic Action Plan </vt:lpstr>
      <vt:lpstr>  Medical Strategic Action Plan </vt:lpstr>
      <vt:lpstr> Medical Strategic Action Plan </vt:lpstr>
      <vt:lpstr>RFP Process</vt:lpstr>
      <vt:lpstr> Decisions / Next Steps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Hanson</dc:title>
  <dc:creator>Shannon Denise Evans</dc:creator>
  <cp:lastModifiedBy>Melissa Morrissey</cp:lastModifiedBy>
  <cp:revision>1582</cp:revision>
  <cp:lastPrinted>2019-09-24T23:32:14Z</cp:lastPrinted>
  <dcterms:created xsi:type="dcterms:W3CDTF">2012-07-19T21:49:40Z</dcterms:created>
  <dcterms:modified xsi:type="dcterms:W3CDTF">2020-06-18T13:57:35Z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APRIL</vt:lpwstr>
  </property>
  <property fmtid="{D5CDD505-2E9C-101B-9397-08002B2CF9AE}" pid="3" name="Day">
    <vt:i4>26</vt:i4>
  </property>
  <property fmtid="{D5CDD505-2E9C-101B-9397-08002B2CF9AE}" pid="4" name="Year">
    <vt:i4>2010</vt:i4>
  </property>
  <property fmtid="{D5CDD505-2E9C-101B-9397-08002B2CF9AE}" pid="5" name="Template Date">
    <vt:filetime>2003-09-12T04:00:00Z</vt:filetime>
  </property>
  <property fmtid="{D5CDD505-2E9C-101B-9397-08002B2CF9AE}" pid="6" name="Template Version">
    <vt:lpwstr>6.5</vt:lpwstr>
  </property>
  <property fmtid="{D5CDD505-2E9C-101B-9397-08002B2CF9AE}" pid="7" name="Paper Size">
    <vt:lpwstr>Letter</vt:lpwstr>
  </property>
  <property fmtid="{D5CDD505-2E9C-101B-9397-08002B2CF9AE}" pid="8" name="Date Format">
    <vt:lpwstr>DDMMMMYY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